
<file path=[Content_Types].xml><?xml version="1.0" encoding="utf-8"?>
<Types xmlns="http://schemas.openxmlformats.org/package/2006/content-types"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84" r:id="rId4"/>
    <p:sldId id="285" r:id="rId5"/>
    <p:sldId id="279" r:id="rId6"/>
    <p:sldId id="258" r:id="rId7"/>
    <p:sldId id="288" r:id="rId8"/>
    <p:sldId id="259" r:id="rId9"/>
    <p:sldId id="287" r:id="rId10"/>
    <p:sldId id="317" r:id="rId11"/>
    <p:sldId id="318" r:id="rId12"/>
    <p:sldId id="289" r:id="rId13"/>
    <p:sldId id="291" r:id="rId14"/>
    <p:sldId id="319" r:id="rId15"/>
    <p:sldId id="322" r:id="rId16"/>
    <p:sldId id="320" r:id="rId17"/>
    <p:sldId id="321" r:id="rId18"/>
    <p:sldId id="312" r:id="rId19"/>
    <p:sldId id="325" r:id="rId20"/>
    <p:sldId id="295" r:id="rId21"/>
    <p:sldId id="309" r:id="rId22"/>
    <p:sldId id="326" r:id="rId23"/>
    <p:sldId id="327" r:id="rId24"/>
    <p:sldId id="328" r:id="rId25"/>
    <p:sldId id="329" r:id="rId26"/>
    <p:sldId id="330" r:id="rId27"/>
    <p:sldId id="269" r:id="rId28"/>
    <p:sldId id="272" r:id="rId29"/>
    <p:sldId id="331" r:id="rId30"/>
    <p:sldId id="274" r:id="rId31"/>
    <p:sldId id="275" r:id="rId32"/>
    <p:sldId id="276" r:id="rId33"/>
    <p:sldId id="332" r:id="rId34"/>
    <p:sldId id="300" r:id="rId35"/>
    <p:sldId id="333" r:id="rId36"/>
    <p:sldId id="270" r:id="rId37"/>
    <p:sldId id="306" r:id="rId38"/>
    <p:sldId id="307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ССЛЕДОВАНИЕ ПРЕДМЕТНОЙ ОБЛАСТИ" id="{93DDECAE-7CB8-4FD4-B5E5-A2DDE5342A6E}">
          <p14:sldIdLst>
            <p14:sldId id="256"/>
            <p14:sldId id="257"/>
            <p14:sldId id="284"/>
            <p14:sldId id="285"/>
            <p14:sldId id="279"/>
          </p14:sldIdLst>
        </p14:section>
        <p14:section name="ПРОЕКТИРОВАНИЕ АРХИТЕКТУРЫ СИСТЕМЫ" id="{326F5DF9-C31D-41B1-826A-A2DEB4E2B21F}">
          <p14:sldIdLst>
            <p14:sldId id="258"/>
            <p14:sldId id="288"/>
            <p14:sldId id="259"/>
            <p14:sldId id="287"/>
            <p14:sldId id="317"/>
            <p14:sldId id="318"/>
            <p14:sldId id="289"/>
          </p14:sldIdLst>
        </p14:section>
        <p14:section name="РЕАЛИЗАЦИЯ СИСТЕМЫ" id="{19CE2CD4-A103-4D8F-9A09-481E36AD0067}">
          <p14:sldIdLst>
            <p14:sldId id="291"/>
            <p14:sldId id="319"/>
            <p14:sldId id="322"/>
            <p14:sldId id="320"/>
            <p14:sldId id="321"/>
            <p14:sldId id="312"/>
            <p14:sldId id="325"/>
            <p14:sldId id="295"/>
            <p14:sldId id="309"/>
            <p14:sldId id="326"/>
            <p14:sldId id="327"/>
            <p14:sldId id="328"/>
            <p14:sldId id="329"/>
            <p14:sldId id="330"/>
            <p14:sldId id="269"/>
            <p14:sldId id="272"/>
            <p14:sldId id="331"/>
            <p14:sldId id="274"/>
            <p14:sldId id="275"/>
            <p14:sldId id="276"/>
          </p14:sldIdLst>
        </p14:section>
        <p14:section name="ТЕСТИРОВАНИЕ" id="{2A249445-E24B-4663-A018-545697EAEED1}">
          <p14:sldIdLst>
            <p14:sldId id="332"/>
            <p14:sldId id="300"/>
            <p14:sldId id="333"/>
          </p14:sldIdLst>
        </p14:section>
        <p14:section name="Заключение" id="{3F7AAB9A-AE53-4423-9EE1-AAA63396C743}">
          <p14:sldIdLst>
            <p14:sldId id="270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6" autoAdjust="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4CFE5E-3D62-41E2-85F9-AAC7972D350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8F3233D-B295-4E31-BF1F-21CBDB22D328}">
      <dgm:prSet/>
      <dgm:spPr/>
      <dgm:t>
        <a:bodyPr/>
        <a:lstStyle/>
        <a:p>
          <a:r>
            <a:rPr lang="en-US"/>
            <a:t>Base</a:t>
          </a:r>
          <a:r>
            <a:rPr lang="ru-RU"/>
            <a:t>64</a:t>
          </a:r>
          <a:r>
            <a:rPr lang="en-US"/>
            <a:t>ImageField</a:t>
          </a:r>
          <a:endParaRPr lang="ru-RU"/>
        </a:p>
      </dgm:t>
    </dgm:pt>
    <dgm:pt modelId="{AAC57F90-DD6A-4CDC-A1E6-D0C97EE43EEC}" type="parTrans" cxnId="{37F0A09D-650A-423A-8EBE-D60B0B60125B}">
      <dgm:prSet/>
      <dgm:spPr/>
      <dgm:t>
        <a:bodyPr/>
        <a:lstStyle/>
        <a:p>
          <a:endParaRPr lang="ru-RU"/>
        </a:p>
      </dgm:t>
    </dgm:pt>
    <dgm:pt modelId="{4BB19FDC-9404-4C73-A9B4-1474F37A3017}" type="sibTrans" cxnId="{37F0A09D-650A-423A-8EBE-D60B0B60125B}">
      <dgm:prSet/>
      <dgm:spPr/>
      <dgm:t>
        <a:bodyPr/>
        <a:lstStyle/>
        <a:p>
          <a:endParaRPr lang="ru-RU"/>
        </a:p>
      </dgm:t>
    </dgm:pt>
    <dgm:pt modelId="{7A62FA9F-83C5-440A-989F-4065CEEB4C24}">
      <dgm:prSet/>
      <dgm:spPr/>
      <dgm:t>
        <a:bodyPr/>
        <a:lstStyle/>
        <a:p>
          <a:r>
            <a:rPr lang="ru-RU" dirty="0"/>
            <a:t>Позволяет принимать изображения в формате base64 для передачи иконок и изображений от клиента к серверу.</a:t>
          </a:r>
        </a:p>
      </dgm:t>
    </dgm:pt>
    <dgm:pt modelId="{B3CC5C39-BC1B-46DC-B444-798BDF0B9AE8}" type="parTrans" cxnId="{03E7913E-7F06-4466-BA88-F51D8FA1C8A2}">
      <dgm:prSet/>
      <dgm:spPr/>
      <dgm:t>
        <a:bodyPr/>
        <a:lstStyle/>
        <a:p>
          <a:endParaRPr lang="ru-RU"/>
        </a:p>
      </dgm:t>
    </dgm:pt>
    <dgm:pt modelId="{69DE3F8A-F81C-4C30-9BF2-4BBD67BF5200}" type="sibTrans" cxnId="{03E7913E-7F06-4466-BA88-F51D8FA1C8A2}">
      <dgm:prSet/>
      <dgm:spPr/>
      <dgm:t>
        <a:bodyPr/>
        <a:lstStyle/>
        <a:p>
          <a:endParaRPr lang="ru-RU"/>
        </a:p>
      </dgm:t>
    </dgm:pt>
    <dgm:pt modelId="{47B42D4C-D722-46C3-848D-1C128A0E3A6D}">
      <dgm:prSet/>
      <dgm:spPr/>
      <dgm:t>
        <a:bodyPr/>
        <a:lstStyle/>
        <a:p>
          <a:r>
            <a:rPr lang="ru-RU"/>
            <a:t>Элементы страницы</a:t>
          </a:r>
        </a:p>
      </dgm:t>
    </dgm:pt>
    <dgm:pt modelId="{DCEDA6BD-FC46-4888-BEE2-D928F2474863}" type="parTrans" cxnId="{26531A79-69B9-4D89-93E8-B36101C9C02C}">
      <dgm:prSet/>
      <dgm:spPr/>
      <dgm:t>
        <a:bodyPr/>
        <a:lstStyle/>
        <a:p>
          <a:endParaRPr lang="ru-RU"/>
        </a:p>
      </dgm:t>
    </dgm:pt>
    <dgm:pt modelId="{F76F0D69-35A2-4E82-8CBD-DBC79E0EE439}" type="sibTrans" cxnId="{26531A79-69B9-4D89-93E8-B36101C9C02C}">
      <dgm:prSet/>
      <dgm:spPr/>
      <dgm:t>
        <a:bodyPr/>
        <a:lstStyle/>
        <a:p>
          <a:endParaRPr lang="ru-RU"/>
        </a:p>
      </dgm:t>
    </dgm:pt>
    <dgm:pt modelId="{92BA5C57-28D8-4EFA-9334-44E7B7CE986F}">
      <dgm:prSet/>
      <dgm:spPr/>
      <dgm:t>
        <a:bodyPr/>
        <a:lstStyle/>
        <a:p>
          <a:r>
            <a:rPr lang="ru-RU"/>
            <a:t>Каждый тип элемента имеет свой собственный сериализатор, который отвечает за сериализацию/десериализацию соответствующей модели. </a:t>
          </a:r>
        </a:p>
      </dgm:t>
    </dgm:pt>
    <dgm:pt modelId="{5F84E91D-3DFB-4B48-AFA0-3A245B9C77F1}" type="parTrans" cxnId="{879866D0-B29D-4D58-97B1-FF103913F863}">
      <dgm:prSet/>
      <dgm:spPr/>
      <dgm:t>
        <a:bodyPr/>
        <a:lstStyle/>
        <a:p>
          <a:endParaRPr lang="ru-RU"/>
        </a:p>
      </dgm:t>
    </dgm:pt>
    <dgm:pt modelId="{68E8BD3B-5FE1-43C1-BB58-AC11881C2983}" type="sibTrans" cxnId="{879866D0-B29D-4D58-97B1-FF103913F863}">
      <dgm:prSet/>
      <dgm:spPr/>
      <dgm:t>
        <a:bodyPr/>
        <a:lstStyle/>
        <a:p>
          <a:endParaRPr lang="ru-RU"/>
        </a:p>
      </dgm:t>
    </dgm:pt>
    <dgm:pt modelId="{BE0B49C7-D104-4CE9-9E6D-34FD72F49576}">
      <dgm:prSet/>
      <dgm:spPr/>
      <dgm:t>
        <a:bodyPr/>
        <a:lstStyle/>
        <a:p>
          <a:r>
            <a:rPr lang="ru-RU"/>
            <a:t>Страница</a:t>
          </a:r>
        </a:p>
      </dgm:t>
    </dgm:pt>
    <dgm:pt modelId="{C1B545EE-2D95-46C9-816A-06B54FAD7D3B}" type="parTrans" cxnId="{26E425F0-2287-405E-BA65-12EB5BEA8A7B}">
      <dgm:prSet/>
      <dgm:spPr/>
      <dgm:t>
        <a:bodyPr/>
        <a:lstStyle/>
        <a:p>
          <a:endParaRPr lang="ru-RU"/>
        </a:p>
      </dgm:t>
    </dgm:pt>
    <dgm:pt modelId="{A13F102D-FA9C-44C8-B2A9-990C7D813786}" type="sibTrans" cxnId="{26E425F0-2287-405E-BA65-12EB5BEA8A7B}">
      <dgm:prSet/>
      <dgm:spPr/>
      <dgm:t>
        <a:bodyPr/>
        <a:lstStyle/>
        <a:p>
          <a:endParaRPr lang="ru-RU"/>
        </a:p>
      </dgm:t>
    </dgm:pt>
    <dgm:pt modelId="{A2BD54F8-DCA6-4E46-945A-4CBDAC4BAB59}">
      <dgm:prSet/>
      <dgm:spPr/>
      <dgm:t>
        <a:bodyPr/>
        <a:lstStyle/>
        <a:p>
          <a:r>
            <a:rPr lang="ru-RU"/>
            <a:t>Собирает все элементы, связанные со страницей, и сериализует их в зависимости от типа</a:t>
          </a:r>
        </a:p>
      </dgm:t>
    </dgm:pt>
    <dgm:pt modelId="{3C55A167-1A80-4775-B4A1-0ED8F46A9D29}" type="parTrans" cxnId="{DC87F468-F984-47F9-BB04-F36B389302AF}">
      <dgm:prSet/>
      <dgm:spPr/>
      <dgm:t>
        <a:bodyPr/>
        <a:lstStyle/>
        <a:p>
          <a:endParaRPr lang="ru-RU"/>
        </a:p>
      </dgm:t>
    </dgm:pt>
    <dgm:pt modelId="{D9B1F39D-57D2-46C2-9A23-15734E0219B5}" type="sibTrans" cxnId="{DC87F468-F984-47F9-BB04-F36B389302AF}">
      <dgm:prSet/>
      <dgm:spPr/>
      <dgm:t>
        <a:bodyPr/>
        <a:lstStyle/>
        <a:p>
          <a:endParaRPr lang="ru-RU"/>
        </a:p>
      </dgm:t>
    </dgm:pt>
    <dgm:pt modelId="{FCCAD292-9690-4123-AF08-4FA3317E59F6}">
      <dgm:prSet/>
      <dgm:spPr/>
      <dgm:t>
        <a:bodyPr/>
        <a:lstStyle/>
        <a:p>
          <a:r>
            <a:rPr lang="ru-RU"/>
            <a:t>Поддерживает рекурсивное представление вложенных страниц, что позволяет строить древовидную структуру данных. </a:t>
          </a:r>
        </a:p>
      </dgm:t>
    </dgm:pt>
    <dgm:pt modelId="{193D4C60-6CDC-4062-A89E-DD29161FCE70}" type="parTrans" cxnId="{51148163-CAA0-4268-9B51-2F72251B7EC9}">
      <dgm:prSet/>
      <dgm:spPr/>
      <dgm:t>
        <a:bodyPr/>
        <a:lstStyle/>
        <a:p>
          <a:endParaRPr lang="ru-RU"/>
        </a:p>
      </dgm:t>
    </dgm:pt>
    <dgm:pt modelId="{19872868-B014-4F3A-B9F2-CD8F7F41F8BD}" type="sibTrans" cxnId="{51148163-CAA0-4268-9B51-2F72251B7EC9}">
      <dgm:prSet/>
      <dgm:spPr/>
      <dgm:t>
        <a:bodyPr/>
        <a:lstStyle/>
        <a:p>
          <a:endParaRPr lang="ru-RU"/>
        </a:p>
      </dgm:t>
    </dgm:pt>
    <dgm:pt modelId="{44444E43-48F1-4619-8687-C48B4FD293BE}">
      <dgm:prSet/>
      <dgm:spPr/>
      <dgm:t>
        <a:bodyPr/>
        <a:lstStyle/>
        <a:p>
          <a:r>
            <a:rPr lang="ru-RU"/>
            <a:t>Пространство</a:t>
          </a:r>
        </a:p>
      </dgm:t>
    </dgm:pt>
    <dgm:pt modelId="{5E618790-568E-4E48-A741-97F3652027BE}" type="parTrans" cxnId="{1DE01E21-6B33-4463-86A3-6F266AD568D7}">
      <dgm:prSet/>
      <dgm:spPr/>
      <dgm:t>
        <a:bodyPr/>
        <a:lstStyle/>
        <a:p>
          <a:endParaRPr lang="ru-RU"/>
        </a:p>
      </dgm:t>
    </dgm:pt>
    <dgm:pt modelId="{B421337E-E615-40E9-8871-98CEE285F8B2}" type="sibTrans" cxnId="{1DE01E21-6B33-4463-86A3-6F266AD568D7}">
      <dgm:prSet/>
      <dgm:spPr/>
      <dgm:t>
        <a:bodyPr/>
        <a:lstStyle/>
        <a:p>
          <a:endParaRPr lang="ru-RU"/>
        </a:p>
      </dgm:t>
    </dgm:pt>
    <dgm:pt modelId="{058647C5-1909-4C2C-8050-072150EF853A}">
      <dgm:prSet/>
      <dgm:spPr/>
      <dgm:t>
        <a:bodyPr/>
        <a:lstStyle/>
        <a:p>
          <a:r>
            <a:rPr lang="ru-RU"/>
            <a:t>Предоставляет интерфейс для работы с рабочими пространствами, включая элементы и вложенные страницы.</a:t>
          </a:r>
        </a:p>
      </dgm:t>
    </dgm:pt>
    <dgm:pt modelId="{C13AC42B-BD75-4877-93F7-5ACCCC86DC93}" type="parTrans" cxnId="{15EE6028-9CAB-4B1F-89EF-92EA377CC666}">
      <dgm:prSet/>
      <dgm:spPr/>
      <dgm:t>
        <a:bodyPr/>
        <a:lstStyle/>
        <a:p>
          <a:endParaRPr lang="ru-RU"/>
        </a:p>
      </dgm:t>
    </dgm:pt>
    <dgm:pt modelId="{71A75847-04CC-4BFC-9C67-407D6436AFBE}" type="sibTrans" cxnId="{15EE6028-9CAB-4B1F-89EF-92EA377CC666}">
      <dgm:prSet/>
      <dgm:spPr/>
      <dgm:t>
        <a:bodyPr/>
        <a:lstStyle/>
        <a:p>
          <a:endParaRPr lang="ru-RU"/>
        </a:p>
      </dgm:t>
    </dgm:pt>
    <dgm:pt modelId="{72604184-28B0-45E0-BD82-5C6609A9361B}" type="pres">
      <dgm:prSet presAssocID="{924CFE5E-3D62-41E2-85F9-AAC7972D3506}" presName="linear" presStyleCnt="0">
        <dgm:presLayoutVars>
          <dgm:dir/>
          <dgm:animLvl val="lvl"/>
          <dgm:resizeHandles val="exact"/>
        </dgm:presLayoutVars>
      </dgm:prSet>
      <dgm:spPr/>
    </dgm:pt>
    <dgm:pt modelId="{4BEC681D-CBF2-431C-8AF9-9436C5DF0125}" type="pres">
      <dgm:prSet presAssocID="{28F3233D-B295-4E31-BF1F-21CBDB22D328}" presName="parentLin" presStyleCnt="0"/>
      <dgm:spPr/>
    </dgm:pt>
    <dgm:pt modelId="{844F2120-3EF9-4E34-A356-1836BB7CE769}" type="pres">
      <dgm:prSet presAssocID="{28F3233D-B295-4E31-BF1F-21CBDB22D328}" presName="parentLeftMargin" presStyleLbl="node1" presStyleIdx="0" presStyleCnt="4"/>
      <dgm:spPr/>
    </dgm:pt>
    <dgm:pt modelId="{8F1E2C4C-C2D5-4616-A382-7C8A39E5F0B3}" type="pres">
      <dgm:prSet presAssocID="{28F3233D-B295-4E31-BF1F-21CBDB22D3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CB014C8-0199-4BFB-B20E-35F03EDBBE77}" type="pres">
      <dgm:prSet presAssocID="{28F3233D-B295-4E31-BF1F-21CBDB22D328}" presName="negativeSpace" presStyleCnt="0"/>
      <dgm:spPr/>
    </dgm:pt>
    <dgm:pt modelId="{F185BAFC-5D2F-4F3D-9E25-6B9C6BAEAF76}" type="pres">
      <dgm:prSet presAssocID="{28F3233D-B295-4E31-BF1F-21CBDB22D328}" presName="childText" presStyleLbl="conFgAcc1" presStyleIdx="0" presStyleCnt="4">
        <dgm:presLayoutVars>
          <dgm:bulletEnabled val="1"/>
        </dgm:presLayoutVars>
      </dgm:prSet>
      <dgm:spPr/>
    </dgm:pt>
    <dgm:pt modelId="{3D18CB32-B057-427D-BFCD-DFE46370C414}" type="pres">
      <dgm:prSet presAssocID="{4BB19FDC-9404-4C73-A9B4-1474F37A3017}" presName="spaceBetweenRectangles" presStyleCnt="0"/>
      <dgm:spPr/>
    </dgm:pt>
    <dgm:pt modelId="{E97E46C7-8E68-4C8F-9261-1D50F2F4CD2A}" type="pres">
      <dgm:prSet presAssocID="{47B42D4C-D722-46C3-848D-1C128A0E3A6D}" presName="parentLin" presStyleCnt="0"/>
      <dgm:spPr/>
    </dgm:pt>
    <dgm:pt modelId="{A0056E55-18DF-40EC-996D-AF51C0C5F193}" type="pres">
      <dgm:prSet presAssocID="{47B42D4C-D722-46C3-848D-1C128A0E3A6D}" presName="parentLeftMargin" presStyleLbl="node1" presStyleIdx="0" presStyleCnt="4"/>
      <dgm:spPr/>
    </dgm:pt>
    <dgm:pt modelId="{B90852EB-1547-4080-A6C6-9910EC8FA841}" type="pres">
      <dgm:prSet presAssocID="{47B42D4C-D722-46C3-848D-1C128A0E3A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224C45-69D4-4DD8-88E3-8FC5DC803F6A}" type="pres">
      <dgm:prSet presAssocID="{47B42D4C-D722-46C3-848D-1C128A0E3A6D}" presName="negativeSpace" presStyleCnt="0"/>
      <dgm:spPr/>
    </dgm:pt>
    <dgm:pt modelId="{356B1E16-239B-4489-A122-116DCF1D53D7}" type="pres">
      <dgm:prSet presAssocID="{47B42D4C-D722-46C3-848D-1C128A0E3A6D}" presName="childText" presStyleLbl="conFgAcc1" presStyleIdx="1" presStyleCnt="4">
        <dgm:presLayoutVars>
          <dgm:bulletEnabled val="1"/>
        </dgm:presLayoutVars>
      </dgm:prSet>
      <dgm:spPr/>
    </dgm:pt>
    <dgm:pt modelId="{B63FDA09-C97A-4544-BC2B-E5FAA63DE562}" type="pres">
      <dgm:prSet presAssocID="{F76F0D69-35A2-4E82-8CBD-DBC79E0EE439}" presName="spaceBetweenRectangles" presStyleCnt="0"/>
      <dgm:spPr/>
    </dgm:pt>
    <dgm:pt modelId="{68015B26-D937-4F44-A2C6-913BC22734BB}" type="pres">
      <dgm:prSet presAssocID="{BE0B49C7-D104-4CE9-9E6D-34FD72F49576}" presName="parentLin" presStyleCnt="0"/>
      <dgm:spPr/>
    </dgm:pt>
    <dgm:pt modelId="{83D0A583-BE3D-4841-A2F7-82856B53751A}" type="pres">
      <dgm:prSet presAssocID="{BE0B49C7-D104-4CE9-9E6D-34FD72F49576}" presName="parentLeftMargin" presStyleLbl="node1" presStyleIdx="1" presStyleCnt="4"/>
      <dgm:spPr/>
    </dgm:pt>
    <dgm:pt modelId="{8EA72D7A-E7A1-4907-88EF-9389FBAE4E87}" type="pres">
      <dgm:prSet presAssocID="{BE0B49C7-D104-4CE9-9E6D-34FD72F4957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42CE4E5-8866-465B-BA87-492134FDFDA7}" type="pres">
      <dgm:prSet presAssocID="{BE0B49C7-D104-4CE9-9E6D-34FD72F49576}" presName="negativeSpace" presStyleCnt="0"/>
      <dgm:spPr/>
    </dgm:pt>
    <dgm:pt modelId="{9614085B-520E-41B3-A1FB-F4D86905CE28}" type="pres">
      <dgm:prSet presAssocID="{BE0B49C7-D104-4CE9-9E6D-34FD72F49576}" presName="childText" presStyleLbl="conFgAcc1" presStyleIdx="2" presStyleCnt="4">
        <dgm:presLayoutVars>
          <dgm:bulletEnabled val="1"/>
        </dgm:presLayoutVars>
      </dgm:prSet>
      <dgm:spPr/>
    </dgm:pt>
    <dgm:pt modelId="{CB61702D-47AB-4F77-B3F4-86D5D5C1AB36}" type="pres">
      <dgm:prSet presAssocID="{A13F102D-FA9C-44C8-B2A9-990C7D813786}" presName="spaceBetweenRectangles" presStyleCnt="0"/>
      <dgm:spPr/>
    </dgm:pt>
    <dgm:pt modelId="{B99A2D9B-6A55-4B2A-9BAD-13A3D8D5E7E1}" type="pres">
      <dgm:prSet presAssocID="{44444E43-48F1-4619-8687-C48B4FD293BE}" presName="parentLin" presStyleCnt="0"/>
      <dgm:spPr/>
    </dgm:pt>
    <dgm:pt modelId="{68CC0D56-BA8B-4FE6-AD38-B38483912CF9}" type="pres">
      <dgm:prSet presAssocID="{44444E43-48F1-4619-8687-C48B4FD293BE}" presName="parentLeftMargin" presStyleLbl="node1" presStyleIdx="2" presStyleCnt="4"/>
      <dgm:spPr/>
    </dgm:pt>
    <dgm:pt modelId="{90AE9736-A9DF-4256-AEB5-E715ECDA8A8D}" type="pres">
      <dgm:prSet presAssocID="{44444E43-48F1-4619-8687-C48B4FD293B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74C75E0-486A-462A-A0DF-51F885351A17}" type="pres">
      <dgm:prSet presAssocID="{44444E43-48F1-4619-8687-C48B4FD293BE}" presName="negativeSpace" presStyleCnt="0"/>
      <dgm:spPr/>
    </dgm:pt>
    <dgm:pt modelId="{F8635F94-3355-4F78-922B-0FE293EFE680}" type="pres">
      <dgm:prSet presAssocID="{44444E43-48F1-4619-8687-C48B4FD293B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F5AB400-2BFB-41EE-AD68-81D501205BA3}" type="presOf" srcId="{FCCAD292-9690-4123-AF08-4FA3317E59F6}" destId="{9614085B-520E-41B3-A1FB-F4D86905CE28}" srcOrd="0" destOrd="1" presId="urn:microsoft.com/office/officeart/2005/8/layout/list1"/>
    <dgm:cxn modelId="{D941C605-E672-4315-B3B1-50214B4F0AD5}" type="presOf" srcId="{47B42D4C-D722-46C3-848D-1C128A0E3A6D}" destId="{B90852EB-1547-4080-A6C6-9910EC8FA841}" srcOrd="1" destOrd="0" presId="urn:microsoft.com/office/officeart/2005/8/layout/list1"/>
    <dgm:cxn modelId="{2566451D-2E3B-4803-A134-359F143BBE22}" type="presOf" srcId="{44444E43-48F1-4619-8687-C48B4FD293BE}" destId="{68CC0D56-BA8B-4FE6-AD38-B38483912CF9}" srcOrd="0" destOrd="0" presId="urn:microsoft.com/office/officeart/2005/8/layout/list1"/>
    <dgm:cxn modelId="{1DE01E21-6B33-4463-86A3-6F266AD568D7}" srcId="{924CFE5E-3D62-41E2-85F9-AAC7972D3506}" destId="{44444E43-48F1-4619-8687-C48B4FD293BE}" srcOrd="3" destOrd="0" parTransId="{5E618790-568E-4E48-A741-97F3652027BE}" sibTransId="{B421337E-E615-40E9-8871-98CEE285F8B2}"/>
    <dgm:cxn modelId="{15EE6028-9CAB-4B1F-89EF-92EA377CC666}" srcId="{44444E43-48F1-4619-8687-C48B4FD293BE}" destId="{058647C5-1909-4C2C-8050-072150EF853A}" srcOrd="0" destOrd="0" parTransId="{C13AC42B-BD75-4877-93F7-5ACCCC86DC93}" sibTransId="{71A75847-04CC-4BFC-9C67-407D6436AFBE}"/>
    <dgm:cxn modelId="{230C362B-233B-453E-810A-5D3724B33B59}" type="presOf" srcId="{7A62FA9F-83C5-440A-989F-4065CEEB4C24}" destId="{F185BAFC-5D2F-4F3D-9E25-6B9C6BAEAF76}" srcOrd="0" destOrd="0" presId="urn:microsoft.com/office/officeart/2005/8/layout/list1"/>
    <dgm:cxn modelId="{E66BE43A-1966-49A9-AC9D-5609295BC19C}" type="presOf" srcId="{28F3233D-B295-4E31-BF1F-21CBDB22D328}" destId="{844F2120-3EF9-4E34-A356-1836BB7CE769}" srcOrd="0" destOrd="0" presId="urn:microsoft.com/office/officeart/2005/8/layout/list1"/>
    <dgm:cxn modelId="{03E7913E-7F06-4466-BA88-F51D8FA1C8A2}" srcId="{28F3233D-B295-4E31-BF1F-21CBDB22D328}" destId="{7A62FA9F-83C5-440A-989F-4065CEEB4C24}" srcOrd="0" destOrd="0" parTransId="{B3CC5C39-BC1B-46DC-B444-798BDF0B9AE8}" sibTransId="{69DE3F8A-F81C-4C30-9BF2-4BBD67BF5200}"/>
    <dgm:cxn modelId="{51148163-CAA0-4268-9B51-2F72251B7EC9}" srcId="{BE0B49C7-D104-4CE9-9E6D-34FD72F49576}" destId="{FCCAD292-9690-4123-AF08-4FA3317E59F6}" srcOrd="1" destOrd="0" parTransId="{193D4C60-6CDC-4062-A89E-DD29161FCE70}" sibTransId="{19872868-B014-4F3A-B9F2-CD8F7F41F8BD}"/>
    <dgm:cxn modelId="{DC87F468-F984-47F9-BB04-F36B389302AF}" srcId="{BE0B49C7-D104-4CE9-9E6D-34FD72F49576}" destId="{A2BD54F8-DCA6-4E46-945A-4CBDAC4BAB59}" srcOrd="0" destOrd="0" parTransId="{3C55A167-1A80-4775-B4A1-0ED8F46A9D29}" sibTransId="{D9B1F39D-57D2-46C2-9A23-15734E0219B5}"/>
    <dgm:cxn modelId="{B254EB4B-6C06-412A-874C-C879EB1989D5}" type="presOf" srcId="{924CFE5E-3D62-41E2-85F9-AAC7972D3506}" destId="{72604184-28B0-45E0-BD82-5C6609A9361B}" srcOrd="0" destOrd="0" presId="urn:microsoft.com/office/officeart/2005/8/layout/list1"/>
    <dgm:cxn modelId="{3CACFB4B-7539-4124-89BA-7691C4EA57C7}" type="presOf" srcId="{BE0B49C7-D104-4CE9-9E6D-34FD72F49576}" destId="{8EA72D7A-E7A1-4907-88EF-9389FBAE4E87}" srcOrd="1" destOrd="0" presId="urn:microsoft.com/office/officeart/2005/8/layout/list1"/>
    <dgm:cxn modelId="{B870084D-B142-4FDC-BDB8-02012CBCBF46}" type="presOf" srcId="{A2BD54F8-DCA6-4E46-945A-4CBDAC4BAB59}" destId="{9614085B-520E-41B3-A1FB-F4D86905CE28}" srcOrd="0" destOrd="0" presId="urn:microsoft.com/office/officeart/2005/8/layout/list1"/>
    <dgm:cxn modelId="{26531A79-69B9-4D89-93E8-B36101C9C02C}" srcId="{924CFE5E-3D62-41E2-85F9-AAC7972D3506}" destId="{47B42D4C-D722-46C3-848D-1C128A0E3A6D}" srcOrd="1" destOrd="0" parTransId="{DCEDA6BD-FC46-4888-BEE2-D928F2474863}" sibTransId="{F76F0D69-35A2-4E82-8CBD-DBC79E0EE439}"/>
    <dgm:cxn modelId="{42A54A59-64BD-443B-9603-D8E5687A0853}" type="presOf" srcId="{47B42D4C-D722-46C3-848D-1C128A0E3A6D}" destId="{A0056E55-18DF-40EC-996D-AF51C0C5F193}" srcOrd="0" destOrd="0" presId="urn:microsoft.com/office/officeart/2005/8/layout/list1"/>
    <dgm:cxn modelId="{37F0A09D-650A-423A-8EBE-D60B0B60125B}" srcId="{924CFE5E-3D62-41E2-85F9-AAC7972D3506}" destId="{28F3233D-B295-4E31-BF1F-21CBDB22D328}" srcOrd="0" destOrd="0" parTransId="{AAC57F90-DD6A-4CDC-A1E6-D0C97EE43EEC}" sibTransId="{4BB19FDC-9404-4C73-A9B4-1474F37A3017}"/>
    <dgm:cxn modelId="{49A160C8-01C6-4B65-B0F0-3EE628CEE206}" type="presOf" srcId="{92BA5C57-28D8-4EFA-9334-44E7B7CE986F}" destId="{356B1E16-239B-4489-A122-116DCF1D53D7}" srcOrd="0" destOrd="0" presId="urn:microsoft.com/office/officeart/2005/8/layout/list1"/>
    <dgm:cxn modelId="{B96C34CD-D56D-4B44-91E6-6B7B062EEE2E}" type="presOf" srcId="{28F3233D-B295-4E31-BF1F-21CBDB22D328}" destId="{8F1E2C4C-C2D5-4616-A382-7C8A39E5F0B3}" srcOrd="1" destOrd="0" presId="urn:microsoft.com/office/officeart/2005/8/layout/list1"/>
    <dgm:cxn modelId="{879866D0-B29D-4D58-97B1-FF103913F863}" srcId="{47B42D4C-D722-46C3-848D-1C128A0E3A6D}" destId="{92BA5C57-28D8-4EFA-9334-44E7B7CE986F}" srcOrd="0" destOrd="0" parTransId="{5F84E91D-3DFB-4B48-AFA0-3A245B9C77F1}" sibTransId="{68E8BD3B-5FE1-43C1-BB58-AC11881C2983}"/>
    <dgm:cxn modelId="{8ADCACE6-B8A9-4217-99DE-F685CA1980B5}" type="presOf" srcId="{BE0B49C7-D104-4CE9-9E6D-34FD72F49576}" destId="{83D0A583-BE3D-4841-A2F7-82856B53751A}" srcOrd="0" destOrd="0" presId="urn:microsoft.com/office/officeart/2005/8/layout/list1"/>
    <dgm:cxn modelId="{E0EB00EA-B4FA-4932-86FA-0557453515FA}" type="presOf" srcId="{058647C5-1909-4C2C-8050-072150EF853A}" destId="{F8635F94-3355-4F78-922B-0FE293EFE680}" srcOrd="0" destOrd="0" presId="urn:microsoft.com/office/officeart/2005/8/layout/list1"/>
    <dgm:cxn modelId="{26E425F0-2287-405E-BA65-12EB5BEA8A7B}" srcId="{924CFE5E-3D62-41E2-85F9-AAC7972D3506}" destId="{BE0B49C7-D104-4CE9-9E6D-34FD72F49576}" srcOrd="2" destOrd="0" parTransId="{C1B545EE-2D95-46C9-816A-06B54FAD7D3B}" sibTransId="{A13F102D-FA9C-44C8-B2A9-990C7D813786}"/>
    <dgm:cxn modelId="{01610CF4-2AD7-45EA-A775-60A1156987EF}" type="presOf" srcId="{44444E43-48F1-4619-8687-C48B4FD293BE}" destId="{90AE9736-A9DF-4256-AEB5-E715ECDA8A8D}" srcOrd="1" destOrd="0" presId="urn:microsoft.com/office/officeart/2005/8/layout/list1"/>
    <dgm:cxn modelId="{E64939D7-974E-4AD9-8B98-341D97D8B5B1}" type="presParOf" srcId="{72604184-28B0-45E0-BD82-5C6609A9361B}" destId="{4BEC681D-CBF2-431C-8AF9-9436C5DF0125}" srcOrd="0" destOrd="0" presId="urn:microsoft.com/office/officeart/2005/8/layout/list1"/>
    <dgm:cxn modelId="{8DD7EE67-5AF0-410E-8A1C-D9AB68D8C184}" type="presParOf" srcId="{4BEC681D-CBF2-431C-8AF9-9436C5DF0125}" destId="{844F2120-3EF9-4E34-A356-1836BB7CE769}" srcOrd="0" destOrd="0" presId="urn:microsoft.com/office/officeart/2005/8/layout/list1"/>
    <dgm:cxn modelId="{70C96004-6972-4FAF-ADB7-B9E05B356752}" type="presParOf" srcId="{4BEC681D-CBF2-431C-8AF9-9436C5DF0125}" destId="{8F1E2C4C-C2D5-4616-A382-7C8A39E5F0B3}" srcOrd="1" destOrd="0" presId="urn:microsoft.com/office/officeart/2005/8/layout/list1"/>
    <dgm:cxn modelId="{0B0975C1-ABF8-44F5-B81C-9E89EA1EA7B1}" type="presParOf" srcId="{72604184-28B0-45E0-BD82-5C6609A9361B}" destId="{BCB014C8-0199-4BFB-B20E-35F03EDBBE77}" srcOrd="1" destOrd="0" presId="urn:microsoft.com/office/officeart/2005/8/layout/list1"/>
    <dgm:cxn modelId="{A419B163-C872-4A48-8DE4-EC03840630A9}" type="presParOf" srcId="{72604184-28B0-45E0-BD82-5C6609A9361B}" destId="{F185BAFC-5D2F-4F3D-9E25-6B9C6BAEAF76}" srcOrd="2" destOrd="0" presId="urn:microsoft.com/office/officeart/2005/8/layout/list1"/>
    <dgm:cxn modelId="{B29E4C85-60D6-4082-A4BC-4AC90E729611}" type="presParOf" srcId="{72604184-28B0-45E0-BD82-5C6609A9361B}" destId="{3D18CB32-B057-427D-BFCD-DFE46370C414}" srcOrd="3" destOrd="0" presId="urn:microsoft.com/office/officeart/2005/8/layout/list1"/>
    <dgm:cxn modelId="{E65F143C-6128-4094-8385-C16935FB1C61}" type="presParOf" srcId="{72604184-28B0-45E0-BD82-5C6609A9361B}" destId="{E97E46C7-8E68-4C8F-9261-1D50F2F4CD2A}" srcOrd="4" destOrd="0" presId="urn:microsoft.com/office/officeart/2005/8/layout/list1"/>
    <dgm:cxn modelId="{4D84E744-8642-449C-92CC-1F3406654ECD}" type="presParOf" srcId="{E97E46C7-8E68-4C8F-9261-1D50F2F4CD2A}" destId="{A0056E55-18DF-40EC-996D-AF51C0C5F193}" srcOrd="0" destOrd="0" presId="urn:microsoft.com/office/officeart/2005/8/layout/list1"/>
    <dgm:cxn modelId="{6ACEC60E-D139-451A-9801-8AE40752113C}" type="presParOf" srcId="{E97E46C7-8E68-4C8F-9261-1D50F2F4CD2A}" destId="{B90852EB-1547-4080-A6C6-9910EC8FA841}" srcOrd="1" destOrd="0" presId="urn:microsoft.com/office/officeart/2005/8/layout/list1"/>
    <dgm:cxn modelId="{6C7342A7-0A68-4528-8BCF-478BD3992E5C}" type="presParOf" srcId="{72604184-28B0-45E0-BD82-5C6609A9361B}" destId="{0C224C45-69D4-4DD8-88E3-8FC5DC803F6A}" srcOrd="5" destOrd="0" presId="urn:microsoft.com/office/officeart/2005/8/layout/list1"/>
    <dgm:cxn modelId="{01FD6984-80AC-4280-B0BD-E16BCBB96FB9}" type="presParOf" srcId="{72604184-28B0-45E0-BD82-5C6609A9361B}" destId="{356B1E16-239B-4489-A122-116DCF1D53D7}" srcOrd="6" destOrd="0" presId="urn:microsoft.com/office/officeart/2005/8/layout/list1"/>
    <dgm:cxn modelId="{76F9371A-8964-4D4B-BCC8-FB6366BB302F}" type="presParOf" srcId="{72604184-28B0-45E0-BD82-5C6609A9361B}" destId="{B63FDA09-C97A-4544-BC2B-E5FAA63DE562}" srcOrd="7" destOrd="0" presId="urn:microsoft.com/office/officeart/2005/8/layout/list1"/>
    <dgm:cxn modelId="{5E8A926B-F68F-416C-B701-F9632A5F46C0}" type="presParOf" srcId="{72604184-28B0-45E0-BD82-5C6609A9361B}" destId="{68015B26-D937-4F44-A2C6-913BC22734BB}" srcOrd="8" destOrd="0" presId="urn:microsoft.com/office/officeart/2005/8/layout/list1"/>
    <dgm:cxn modelId="{C3A5AAD4-D674-4031-8059-CF8275ECCF6F}" type="presParOf" srcId="{68015B26-D937-4F44-A2C6-913BC22734BB}" destId="{83D0A583-BE3D-4841-A2F7-82856B53751A}" srcOrd="0" destOrd="0" presId="urn:microsoft.com/office/officeart/2005/8/layout/list1"/>
    <dgm:cxn modelId="{FEC2232A-DCDC-4FCC-BAD8-4E3DB9EE7904}" type="presParOf" srcId="{68015B26-D937-4F44-A2C6-913BC22734BB}" destId="{8EA72D7A-E7A1-4907-88EF-9389FBAE4E87}" srcOrd="1" destOrd="0" presId="urn:microsoft.com/office/officeart/2005/8/layout/list1"/>
    <dgm:cxn modelId="{DE0C51F7-FEA2-4995-8F1E-D0451161BD0B}" type="presParOf" srcId="{72604184-28B0-45E0-BD82-5C6609A9361B}" destId="{142CE4E5-8866-465B-BA87-492134FDFDA7}" srcOrd="9" destOrd="0" presId="urn:microsoft.com/office/officeart/2005/8/layout/list1"/>
    <dgm:cxn modelId="{78928826-5303-43EC-B5D1-67113E57608F}" type="presParOf" srcId="{72604184-28B0-45E0-BD82-5C6609A9361B}" destId="{9614085B-520E-41B3-A1FB-F4D86905CE28}" srcOrd="10" destOrd="0" presId="urn:microsoft.com/office/officeart/2005/8/layout/list1"/>
    <dgm:cxn modelId="{638FF044-F026-4E32-A7C0-31AEC3086E89}" type="presParOf" srcId="{72604184-28B0-45E0-BD82-5C6609A9361B}" destId="{CB61702D-47AB-4F77-B3F4-86D5D5C1AB36}" srcOrd="11" destOrd="0" presId="urn:microsoft.com/office/officeart/2005/8/layout/list1"/>
    <dgm:cxn modelId="{8F21229B-3EA1-4D3D-AE07-CEE969BCC4BA}" type="presParOf" srcId="{72604184-28B0-45E0-BD82-5C6609A9361B}" destId="{B99A2D9B-6A55-4B2A-9BAD-13A3D8D5E7E1}" srcOrd="12" destOrd="0" presId="urn:microsoft.com/office/officeart/2005/8/layout/list1"/>
    <dgm:cxn modelId="{04DC2C1B-5AD8-4B51-9A5A-019A1A09FBFF}" type="presParOf" srcId="{B99A2D9B-6A55-4B2A-9BAD-13A3D8D5E7E1}" destId="{68CC0D56-BA8B-4FE6-AD38-B38483912CF9}" srcOrd="0" destOrd="0" presId="urn:microsoft.com/office/officeart/2005/8/layout/list1"/>
    <dgm:cxn modelId="{BE7B3563-9C4E-4985-B540-5728BEA39FD1}" type="presParOf" srcId="{B99A2D9B-6A55-4B2A-9BAD-13A3D8D5E7E1}" destId="{90AE9736-A9DF-4256-AEB5-E715ECDA8A8D}" srcOrd="1" destOrd="0" presId="urn:microsoft.com/office/officeart/2005/8/layout/list1"/>
    <dgm:cxn modelId="{F521C0FC-7CDC-4985-A973-E7EAD5131C23}" type="presParOf" srcId="{72604184-28B0-45E0-BD82-5C6609A9361B}" destId="{D74C75E0-486A-462A-A0DF-51F885351A17}" srcOrd="13" destOrd="0" presId="urn:microsoft.com/office/officeart/2005/8/layout/list1"/>
    <dgm:cxn modelId="{D9390E1B-F3CC-4054-973A-EDB707947C84}" type="presParOf" srcId="{72604184-28B0-45E0-BD82-5C6609A9361B}" destId="{F8635F94-3355-4F78-922B-0FE293EFE68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5BAFC-5D2F-4F3D-9E25-6B9C6BAEAF76}">
      <dsp:nvSpPr>
        <dsp:cNvPr id="0" name=""/>
        <dsp:cNvSpPr/>
      </dsp:nvSpPr>
      <dsp:spPr>
        <a:xfrm>
          <a:off x="0" y="472587"/>
          <a:ext cx="6454845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968" tIns="270764" rIns="50096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Позволяет принимать изображения в формате base64 для передачи иконок и изображений от клиента к серверу.</a:t>
          </a:r>
        </a:p>
      </dsp:txBody>
      <dsp:txXfrm>
        <a:off x="0" y="472587"/>
        <a:ext cx="6454845" cy="737100"/>
      </dsp:txXfrm>
    </dsp:sp>
    <dsp:sp modelId="{8F1E2C4C-C2D5-4616-A382-7C8A39E5F0B3}">
      <dsp:nvSpPr>
        <dsp:cNvPr id="0" name=""/>
        <dsp:cNvSpPr/>
      </dsp:nvSpPr>
      <dsp:spPr>
        <a:xfrm>
          <a:off x="322742" y="280707"/>
          <a:ext cx="451839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784" tIns="0" rIns="17078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Base</a:t>
          </a:r>
          <a:r>
            <a:rPr lang="ru-RU" sz="1300" kern="1200"/>
            <a:t>64</a:t>
          </a:r>
          <a:r>
            <a:rPr lang="en-US" sz="1300" kern="1200"/>
            <a:t>ImageField</a:t>
          </a:r>
          <a:endParaRPr lang="ru-RU" sz="1300" kern="1200"/>
        </a:p>
      </dsp:txBody>
      <dsp:txXfrm>
        <a:off x="341476" y="299441"/>
        <a:ext cx="4480923" cy="346292"/>
      </dsp:txXfrm>
    </dsp:sp>
    <dsp:sp modelId="{356B1E16-239B-4489-A122-116DCF1D53D7}">
      <dsp:nvSpPr>
        <dsp:cNvPr id="0" name=""/>
        <dsp:cNvSpPr/>
      </dsp:nvSpPr>
      <dsp:spPr>
        <a:xfrm>
          <a:off x="0" y="1471767"/>
          <a:ext cx="6454845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968" tIns="270764" rIns="50096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Каждый тип элемента имеет свой собственный сериализатор, который отвечает за сериализацию/десериализацию соответствующей модели. </a:t>
          </a:r>
        </a:p>
      </dsp:txBody>
      <dsp:txXfrm>
        <a:off x="0" y="1471767"/>
        <a:ext cx="6454845" cy="921375"/>
      </dsp:txXfrm>
    </dsp:sp>
    <dsp:sp modelId="{B90852EB-1547-4080-A6C6-9910EC8FA841}">
      <dsp:nvSpPr>
        <dsp:cNvPr id="0" name=""/>
        <dsp:cNvSpPr/>
      </dsp:nvSpPr>
      <dsp:spPr>
        <a:xfrm>
          <a:off x="322742" y="1279887"/>
          <a:ext cx="451839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784" tIns="0" rIns="17078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Элементы страницы</a:t>
          </a:r>
        </a:p>
      </dsp:txBody>
      <dsp:txXfrm>
        <a:off x="341476" y="1298621"/>
        <a:ext cx="4480923" cy="346292"/>
      </dsp:txXfrm>
    </dsp:sp>
    <dsp:sp modelId="{9614085B-520E-41B3-A1FB-F4D86905CE28}">
      <dsp:nvSpPr>
        <dsp:cNvPr id="0" name=""/>
        <dsp:cNvSpPr/>
      </dsp:nvSpPr>
      <dsp:spPr>
        <a:xfrm>
          <a:off x="0" y="2655222"/>
          <a:ext cx="6454845" cy="131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968" tIns="270764" rIns="50096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Собирает все элементы, связанные со страницей, и сериализует их в зависимости от типа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Поддерживает рекурсивное представление вложенных страниц, что позволяет строить древовидную структуру данных. </a:t>
          </a:r>
        </a:p>
      </dsp:txBody>
      <dsp:txXfrm>
        <a:off x="0" y="2655222"/>
        <a:ext cx="6454845" cy="1310400"/>
      </dsp:txXfrm>
    </dsp:sp>
    <dsp:sp modelId="{8EA72D7A-E7A1-4907-88EF-9389FBAE4E87}">
      <dsp:nvSpPr>
        <dsp:cNvPr id="0" name=""/>
        <dsp:cNvSpPr/>
      </dsp:nvSpPr>
      <dsp:spPr>
        <a:xfrm>
          <a:off x="322742" y="2463342"/>
          <a:ext cx="451839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784" tIns="0" rIns="17078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Страница</a:t>
          </a:r>
        </a:p>
      </dsp:txBody>
      <dsp:txXfrm>
        <a:off x="341476" y="2482076"/>
        <a:ext cx="4480923" cy="346292"/>
      </dsp:txXfrm>
    </dsp:sp>
    <dsp:sp modelId="{F8635F94-3355-4F78-922B-0FE293EFE680}">
      <dsp:nvSpPr>
        <dsp:cNvPr id="0" name=""/>
        <dsp:cNvSpPr/>
      </dsp:nvSpPr>
      <dsp:spPr>
        <a:xfrm>
          <a:off x="0" y="4227702"/>
          <a:ext cx="6454845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968" tIns="270764" rIns="50096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/>
            <a:t>Предоставляет интерфейс для работы с рабочими пространствами, включая элементы и вложенные страницы.</a:t>
          </a:r>
        </a:p>
      </dsp:txBody>
      <dsp:txXfrm>
        <a:off x="0" y="4227702"/>
        <a:ext cx="6454845" cy="737100"/>
      </dsp:txXfrm>
    </dsp:sp>
    <dsp:sp modelId="{90AE9736-A9DF-4256-AEB5-E715ECDA8A8D}">
      <dsp:nvSpPr>
        <dsp:cNvPr id="0" name=""/>
        <dsp:cNvSpPr/>
      </dsp:nvSpPr>
      <dsp:spPr>
        <a:xfrm>
          <a:off x="322742" y="4035822"/>
          <a:ext cx="451839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784" tIns="0" rIns="17078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/>
            <a:t>Пространство</a:t>
          </a:r>
        </a:p>
      </dsp:txBody>
      <dsp:txXfrm>
        <a:off x="341476" y="4054556"/>
        <a:ext cx="4480923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F642B-E443-4F58-8DAC-1CFE781B3888}" type="datetimeFigureOut">
              <a:rPr lang="ru-RU" smtClean="0"/>
              <a:pPr/>
              <a:t>14.06.2025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AE500-3C5A-4FCE-BC40-9B61E85338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37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E500-3C5A-4FCE-BC40-9B61E853380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85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AE500-3C5A-4FCE-BC40-9B61E853380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062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FCD97-9F6C-C9B5-11BD-B4AC9A73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7D82A39-BC83-5DC0-DF84-14DBE5C3F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28B44A4-591F-69A3-305C-224F06A3B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E7DF64-BB4A-00DE-7340-A04FCCFB6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AE500-3C5A-4FCE-BC40-9B61E853380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87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AE500-3C5A-4FCE-BC40-9B61E8533808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10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AE500-3C5A-4FCE-BC40-9B61E8533808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5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5521" b="15899"/>
          <a:stretch/>
        </p:blipFill>
        <p:spPr>
          <a:xfrm>
            <a:off x="0" y="-1"/>
            <a:ext cx="42037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970455" y="1894702"/>
            <a:ext cx="6760226" cy="2165607"/>
          </a:xfrm>
        </p:spPr>
        <p:txBody>
          <a:bodyPr anchor="b">
            <a:normAutofit/>
          </a:bodyPr>
          <a:lstStyle>
            <a:lvl1pPr algn="l">
              <a:defRPr sz="3400" cap="all" spc="300" baseline="0"/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970454" y="4060310"/>
            <a:ext cx="6760226" cy="832965"/>
          </a:xfrm>
        </p:spPr>
        <p:txBody>
          <a:bodyPr/>
          <a:lstStyle>
            <a:lvl1pPr marL="0" indent="0" algn="l">
              <a:buNone/>
              <a:defRPr sz="2400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Дополнительное название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4233793" cy="6863071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37704" y="4893275"/>
            <a:ext cx="876530" cy="85520"/>
          </a:xfrm>
          <a:prstGeom prst="rect">
            <a:avLst/>
          </a:prstGeom>
          <a:solidFill>
            <a:srgbClr val="3B7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37138" y="6482492"/>
            <a:ext cx="1949450" cy="28901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дата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4970590" y="4979008"/>
            <a:ext cx="4890102" cy="8080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ФИО выступающего,</a:t>
            </a:r>
          </a:p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38" y="1199210"/>
            <a:ext cx="2295536" cy="49637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42" y="1199209"/>
            <a:ext cx="3671137" cy="4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1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-6350" y="4562475"/>
            <a:ext cx="12192000" cy="229552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-6350" y="4562474"/>
            <a:ext cx="12192000" cy="22955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Дата 2"/>
          <p:cNvSpPr>
            <a:spLocks noGrp="1"/>
          </p:cNvSpPr>
          <p:nvPr>
            <p:ph type="dt" sz="half" idx="10"/>
          </p:nvPr>
        </p:nvSpPr>
        <p:spPr>
          <a:xfrm>
            <a:off x="831850" y="6356349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F3CD1E1-8215-4F92-A5FB-0E24CC13FB42}" type="datetime1">
              <a:rPr lang="ru-RU" smtClean="0"/>
              <a:pPr/>
              <a:t>14.06.2025</a:t>
            </a:fld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15" y="700217"/>
            <a:ext cx="3131835" cy="4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34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лайд 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-1" b="15745"/>
          <a:stretch/>
        </p:blipFill>
        <p:spPr>
          <a:xfrm>
            <a:off x="-12700" y="-1"/>
            <a:ext cx="12204700" cy="6858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794934" y="3386239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5232" y="1545491"/>
            <a:ext cx="6757088" cy="1472143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53124" y="3282805"/>
            <a:ext cx="8929127" cy="28941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27876538-46C2-4FED-A94F-DDE5B60887D3}" type="datetime1">
              <a:rPr lang="ru-RU" smtClean="0"/>
              <a:pPr/>
              <a:t>14.06.2025</a:t>
            </a:fld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8" y="586421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5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9036050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D5F3B59-D7F8-4AB7-9D71-1DC5635A5BB1}" type="datetime1">
              <a:rPr lang="ru-RU" smtClean="0"/>
              <a:pPr/>
              <a:t>14.06.2025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25" y="757837"/>
            <a:ext cx="1954026" cy="2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31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Только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DDF2D4BF-2264-4671-B8A9-4D91F09615BA}" type="datetime1">
              <a:rPr lang="ru-RU" smtClean="0"/>
              <a:pPr/>
              <a:t>14.06.2025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25" y="757837"/>
            <a:ext cx="1954026" cy="2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2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04369D3-312E-4CF5-9979-ABE416D28A56}" type="datetime1">
              <a:rPr lang="ru-RU" smtClean="0"/>
              <a:pPr/>
              <a:t>14.06.2025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332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бума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-1" b="15745"/>
          <a:stretch/>
        </p:blipFill>
        <p:spPr>
          <a:xfrm>
            <a:off x="-12700" y="-1"/>
            <a:ext cx="12204700" cy="6858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2243CF9F-0DFD-4398-9105-D4E706C88050}" type="datetime1">
              <a:rPr lang="ru-RU" smtClean="0"/>
              <a:pPr/>
              <a:t>14.06.2025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28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75678-5FCF-6F81-32B9-2E6C83C9A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CF2FE6-5545-EC7E-182B-736FAC633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94949D-4092-F65B-6127-B06EADD1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8059-8AB8-4635-8C15-F8153507A745}" type="datetime1">
              <a:rPr lang="ru-RU" smtClean="0"/>
              <a:pPr/>
              <a:t>14.06.2025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26E3A7-8E28-6A7E-74BC-0AFF05BE5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594A97-CCBA-0C9E-6BF8-6075FA92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82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0" y="-1"/>
            <a:ext cx="12192000" cy="2540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25527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83756" y="2951692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289324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246438"/>
            <a:ext cx="7287244" cy="32532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1200" y="64996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Дата 2"/>
          <p:cNvSpPr>
            <a:spLocks noGrp="1"/>
          </p:cNvSpPr>
          <p:nvPr>
            <p:ph type="dt" sz="half" idx="13"/>
          </p:nvPr>
        </p:nvSpPr>
        <p:spPr>
          <a:xfrm>
            <a:off x="149857" y="6499653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338168E2-DD1B-4562-B0BE-884088525C37}" type="datetime1">
              <a:rPr lang="ru-RU" smtClean="0"/>
              <a:pPr/>
              <a:t>14.06.2025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8" y="899459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6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спи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94"/>
          <a:stretch/>
        </p:blipFill>
        <p:spPr>
          <a:xfrm>
            <a:off x="0" y="-1"/>
            <a:ext cx="12192000" cy="2540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25527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312150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827633"/>
            <a:ext cx="4754795" cy="26720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6862763" y="3827558"/>
            <a:ext cx="4785540" cy="26716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983756" y="3742113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56" y="2959147"/>
            <a:ext cx="5108575" cy="436563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3756" y="64928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Дата 2"/>
          <p:cNvSpPr>
            <a:spLocks noGrp="1"/>
          </p:cNvSpPr>
          <p:nvPr>
            <p:ph type="dt" sz="half" idx="15"/>
          </p:nvPr>
        </p:nvSpPr>
        <p:spPr>
          <a:xfrm>
            <a:off x="254499" y="6492874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D521DC48-7351-43C2-B9A2-43FC45341D38}" type="datetime1">
              <a:rPr lang="ru-RU" smtClean="0"/>
              <a:pPr/>
              <a:t>14.06.2025</a:t>
            </a:fld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8" y="899459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оп.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5521" b="15899"/>
          <a:stretch/>
        </p:blipFill>
        <p:spPr>
          <a:xfrm>
            <a:off x="-1" y="-1"/>
            <a:ext cx="4942703" cy="685800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0" y="0"/>
            <a:ext cx="4983892" cy="6863071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199" y="680908"/>
            <a:ext cx="4061942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535612" y="6450227"/>
            <a:ext cx="4324825" cy="32951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086680" y="6450227"/>
            <a:ext cx="1795572" cy="329514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34658" y="2199349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535613" y="2085975"/>
            <a:ext cx="6088062" cy="42703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1655763" y="2085975"/>
            <a:ext cx="2990850" cy="4270375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4" name="Дата 2"/>
          <p:cNvSpPr>
            <a:spLocks noGrp="1"/>
          </p:cNvSpPr>
          <p:nvPr>
            <p:ph type="dt" sz="half" idx="10"/>
          </p:nvPr>
        </p:nvSpPr>
        <p:spPr>
          <a:xfrm>
            <a:off x="1655763" y="645349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8F8BF8B-D456-4AFB-8AF2-FE27D18B7494}" type="datetime1">
              <a:rPr lang="ru-RU" smtClean="0"/>
              <a:pPr/>
              <a:t>14.06.2025</a:t>
            </a:fld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82" y="899459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9" t="-1" b="15745"/>
          <a:stretch/>
        </p:blipFill>
        <p:spPr>
          <a:xfrm>
            <a:off x="4597400" y="-1"/>
            <a:ext cx="7594600" cy="6858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597400" y="0"/>
            <a:ext cx="75946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128656" y="1854714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28656" y="197708"/>
            <a:ext cx="4882610" cy="1627916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28656" y="2203955"/>
            <a:ext cx="6585470" cy="397300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128656" y="6440684"/>
            <a:ext cx="4882610" cy="33905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11266" y="6440684"/>
            <a:ext cx="1870986" cy="339057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59EA56A-5CA6-4FB1-A7CF-B570FD4E9D55}" type="datetime1">
              <a:rPr lang="ru-RU" smtClean="0"/>
              <a:pPr/>
              <a:t>14.06.2025</a:t>
            </a:fld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266" y="880264"/>
            <a:ext cx="1954026" cy="2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59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Уз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92"/>
          <a:stretch/>
        </p:blipFill>
        <p:spPr>
          <a:xfrm>
            <a:off x="0" y="-1"/>
            <a:ext cx="12192000" cy="141690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38199" y="1728062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300853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4052" cy="454720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6B343F6-EEFD-4B50-B720-8405AE82BB62}" type="datetime1">
              <a:rPr lang="ru-RU" smtClean="0"/>
              <a:pPr/>
              <a:t>14.06.2025</a:t>
            </a:fld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8" y="62852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Узкий заголовок без чер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92"/>
          <a:stretch/>
        </p:blipFill>
        <p:spPr>
          <a:xfrm>
            <a:off x="0" y="-1"/>
            <a:ext cx="12192000" cy="141690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300853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17133"/>
            <a:ext cx="11044052" cy="47556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7AAEFC5-D430-45B3-9D6E-24961ACFD2D4}" type="datetime1">
              <a:rPr lang="ru-RU" smtClean="0"/>
              <a:pPr/>
              <a:t>14.06.2025</a:t>
            </a:fld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58" y="628526"/>
            <a:ext cx="2677293" cy="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2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Безбумаж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9029700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25909B6-19EB-406F-910C-C74933BBC94C}" type="datetime1">
              <a:rPr lang="ru-RU" smtClean="0"/>
              <a:pPr/>
              <a:t>14.06.2025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25" y="757837"/>
            <a:ext cx="1954026" cy="2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на б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674"/>
          <a:stretch/>
        </p:blipFill>
        <p:spPr>
          <a:xfrm>
            <a:off x="0" y="-1"/>
            <a:ext cx="12192000" cy="27940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2000" cy="2882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971854" y="1046344"/>
            <a:ext cx="876530" cy="8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2140550" y="2698275"/>
            <a:ext cx="4398550" cy="1048039"/>
          </a:xfrm>
        </p:spPr>
        <p:txBody>
          <a:bodyPr>
            <a:normAutofit/>
          </a:bodyPr>
          <a:lstStyle>
            <a:lvl1pPr>
              <a:defRPr sz="350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6394" y="1491963"/>
            <a:ext cx="5925858" cy="468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5520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55206"/>
            <a:ext cx="2743200" cy="365125"/>
          </a:xfrm>
          <a:prstGeom prst="rect">
            <a:avLst/>
          </a:prstGeom>
        </p:spPr>
        <p:txBody>
          <a:bodyPr/>
          <a:lstStyle/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956301" y="936625"/>
            <a:ext cx="4695224" cy="338138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Дополнительная информация</a:t>
            </a:r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66485" y="645520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FFCC78-50E6-4B24-8680-28D5483DB69F}" type="datetime1">
              <a:rPr lang="ru-RU" smtClean="0"/>
              <a:pPr/>
              <a:t>14.06.2025</a:t>
            </a:fld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25" y="336911"/>
            <a:ext cx="1954026" cy="2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2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10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0440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</a:t>
            </a:r>
          </a:p>
          <a:p>
            <a:pPr lvl="4"/>
            <a:r>
              <a:rPr lang="ru-RU" dirty="0"/>
              <a:t>Пятый</a:t>
            </a:r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901880" y="6455135"/>
            <a:ext cx="1980371" cy="268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EAEAE"/>
                </a:solidFill>
              </a:defRPr>
            </a:lvl1pPr>
          </a:lstStyle>
          <a:p>
            <a:fld id="{1D2BBED0-BC96-452D-AAD4-E12815FB40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5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79F57BD-9B19-CA39-0A08-0E7516D81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0590" y="1976973"/>
            <a:ext cx="6760226" cy="2473729"/>
          </a:xfrm>
        </p:spPr>
        <p:txBody>
          <a:bodyPr>
            <a:normAutofit/>
          </a:bodyPr>
          <a:lstStyle/>
          <a:p>
            <a:r>
              <a:rPr lang="ru-RU" sz="2800" dirty="0"/>
              <a:t>Разработка системы для организации информации и управления задачами «Летописец»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61870D4-88F0-028F-ECAD-4F5C040EA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7138" y="6482492"/>
            <a:ext cx="1949450" cy="28901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18.06.2025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453FB00-BA25-BA5F-CF23-08247FAB38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0590" y="4979008"/>
            <a:ext cx="6760090" cy="1503484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Студенты 8В13</a:t>
            </a:r>
            <a:r>
              <a:rPr lang="en-US" dirty="0"/>
              <a:t>:</a:t>
            </a:r>
            <a:endParaRPr lang="ru-RU" dirty="0"/>
          </a:p>
          <a:p>
            <a:pPr algn="r"/>
            <a:r>
              <a:rPr lang="ru-RU" dirty="0"/>
              <a:t>И.А. Войтенко</a:t>
            </a:r>
          </a:p>
          <a:p>
            <a:pPr algn="r"/>
            <a:r>
              <a:rPr lang="ru-RU" dirty="0"/>
              <a:t>В.А. Ерохина</a:t>
            </a:r>
          </a:p>
          <a:p>
            <a:pPr algn="r"/>
            <a:r>
              <a:rPr lang="ru-RU" dirty="0"/>
              <a:t>В.А. Игнатьева</a:t>
            </a:r>
          </a:p>
        </p:txBody>
      </p:sp>
      <p:sp>
        <p:nvSpPr>
          <p:cNvPr id="2" name="Текст 6">
            <a:extLst>
              <a:ext uri="{FF2B5EF4-FFF2-40B4-BE49-F238E27FC236}">
                <a16:creationId xmlns:a16="http://schemas.microsoft.com/office/drawing/2014/main" id="{0DBB5E7C-EFDA-4BD7-3591-196099D6415C}"/>
              </a:ext>
            </a:extLst>
          </p:cNvPr>
          <p:cNvSpPr txBox="1">
            <a:spLocks/>
          </p:cNvSpPr>
          <p:nvPr/>
        </p:nvSpPr>
        <p:spPr>
          <a:xfrm>
            <a:off x="4970590" y="4979008"/>
            <a:ext cx="6760090" cy="1503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Научный руководитель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Доцент ОИТ ИШИТР</a:t>
            </a:r>
            <a:br>
              <a:rPr lang="ru-RU" dirty="0"/>
            </a:br>
            <a:r>
              <a:rPr lang="ru-RU" dirty="0"/>
              <a:t>А.В. Погребной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515130-71EA-5133-BF2F-26FDEABFC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4" y="1758820"/>
            <a:ext cx="3340359" cy="33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71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1FD1A1F-C61E-F152-E915-CEB2FCE9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 серверной части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199" y="2157133"/>
            <a:ext cx="4872790" cy="436464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-RU" sz="2200" b="1" dirty="0"/>
              <a:t>Структура моделей данных</a:t>
            </a:r>
          </a:p>
          <a:p>
            <a:pPr lvl="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sz="2000" dirty="0" err="1"/>
              <a:t>User</a:t>
            </a:r>
            <a:r>
              <a:rPr lang="ru-RU" sz="2000" dirty="0"/>
              <a:t> — модель пользователя</a:t>
            </a:r>
          </a:p>
          <a:p>
            <a:pPr lvl="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sz="2000" dirty="0" err="1"/>
              <a:t>Workspace</a:t>
            </a:r>
            <a:r>
              <a:rPr lang="ru-RU" sz="2000" dirty="0"/>
              <a:t> — рабочее пространство</a:t>
            </a:r>
          </a:p>
          <a:p>
            <a:pPr lvl="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sz="2000" dirty="0" err="1"/>
              <a:t>Page</a:t>
            </a:r>
            <a:r>
              <a:rPr lang="ru-RU" sz="2000" dirty="0"/>
              <a:t> — страница внутри рабочего пространства. </a:t>
            </a:r>
          </a:p>
          <a:p>
            <a:pPr lvl="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sz="2000" dirty="0" err="1"/>
              <a:t>TextElement</a:t>
            </a:r>
            <a:r>
              <a:rPr lang="ru-RU" sz="2000" dirty="0"/>
              <a:t>, </a:t>
            </a:r>
            <a:r>
              <a:rPr lang="ru-RU" sz="2000" dirty="0" err="1"/>
              <a:t>ImageElement</a:t>
            </a:r>
            <a:r>
              <a:rPr lang="ru-RU" sz="2000" dirty="0"/>
              <a:t>, </a:t>
            </a:r>
            <a:r>
              <a:rPr lang="ru-RU" sz="2000" dirty="0" err="1"/>
              <a:t>FileElement</a:t>
            </a:r>
            <a:r>
              <a:rPr lang="ru-RU" sz="2000" dirty="0"/>
              <a:t>, </a:t>
            </a:r>
            <a:r>
              <a:rPr lang="ru-RU" sz="2000" dirty="0" err="1"/>
              <a:t>CheckboxElement</a:t>
            </a:r>
            <a:r>
              <a:rPr lang="ru-RU" sz="2000" dirty="0"/>
              <a:t> — модели элементов контента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448BE6F-FBB2-5ABC-9AA2-0E9D1190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1" name="Объект 4"/>
          <p:cNvSpPr txBox="1">
            <a:spLocks/>
          </p:cNvSpPr>
          <p:nvPr/>
        </p:nvSpPr>
        <p:spPr>
          <a:xfrm>
            <a:off x="6219388" y="2065852"/>
            <a:ext cx="5363011" cy="45472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ru-RU" sz="2200" b="1" dirty="0"/>
              <a:t>Архитектура API</a:t>
            </a:r>
          </a:p>
          <a:p>
            <a:pPr lvl="0">
              <a:lnSpc>
                <a:spcPct val="114000"/>
              </a:lnSpc>
            </a:pPr>
            <a:r>
              <a:rPr lang="en-US" sz="2000" dirty="0"/>
              <a:t>Models – </a:t>
            </a:r>
            <a:r>
              <a:rPr lang="ru-RU" sz="2000" dirty="0"/>
              <a:t>структуры данных</a:t>
            </a:r>
          </a:p>
          <a:p>
            <a:pPr lvl="0">
              <a:lnSpc>
                <a:spcPct val="114000"/>
              </a:lnSpc>
            </a:pPr>
            <a:r>
              <a:rPr lang="en-US" sz="2000" dirty="0"/>
              <a:t>V</a:t>
            </a:r>
            <a:r>
              <a:rPr lang="ru-RU" sz="2000" dirty="0" err="1"/>
              <a:t>iews</a:t>
            </a:r>
            <a:r>
              <a:rPr lang="ru-RU" sz="2000" dirty="0"/>
              <a:t> — содержит классы представлений, реализующих обработку HTTP-запросов и возврат JSON-ответов.</a:t>
            </a:r>
          </a:p>
          <a:p>
            <a:pPr lvl="0">
              <a:lnSpc>
                <a:spcPct val="114000"/>
              </a:lnSpc>
            </a:pPr>
            <a:r>
              <a:rPr lang="en-US" sz="2000" dirty="0"/>
              <a:t>U</a:t>
            </a:r>
            <a:r>
              <a:rPr lang="ru-RU" sz="2000" dirty="0" err="1"/>
              <a:t>rls</a:t>
            </a:r>
            <a:r>
              <a:rPr lang="ru-RU" sz="2000" dirty="0"/>
              <a:t> — маршруты API, обеспечивающие доступ к ресурсам.</a:t>
            </a:r>
          </a:p>
          <a:p>
            <a:pPr lvl="0">
              <a:lnSpc>
                <a:spcPct val="114000"/>
              </a:lnSpc>
            </a:pPr>
            <a:r>
              <a:rPr lang="en-US" sz="2000" dirty="0"/>
              <a:t>S</a:t>
            </a:r>
            <a:r>
              <a:rPr lang="ru-RU" sz="2000" dirty="0" err="1"/>
              <a:t>erializers</a:t>
            </a:r>
            <a:r>
              <a:rPr lang="ru-RU" sz="2000" dirty="0"/>
              <a:t> — </a:t>
            </a:r>
            <a:r>
              <a:rPr lang="ru-RU" sz="2000" dirty="0" err="1"/>
              <a:t>сериализаторы</a:t>
            </a:r>
            <a:r>
              <a:rPr lang="ru-RU" sz="2000" dirty="0"/>
              <a:t>, преобразующие данные моделей в формат JSON и обратно.</a:t>
            </a:r>
          </a:p>
        </p:txBody>
      </p:sp>
    </p:spTree>
    <p:extLst>
      <p:ext uri="{BB962C8B-B14F-4D97-AF65-F5344CB8AC3E}">
        <p14:creationId xmlns:p14="http://schemas.microsoft.com/office/powerpoint/2010/main" val="188069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1FD1A1F-C61E-F152-E915-CEB2FCE9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 Клиентской части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448BE6F-FBB2-5ABC-9AA2-0E9D1190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11</a:t>
            </a:fld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626533" y="1811867"/>
            <a:ext cx="10871200" cy="4758266"/>
            <a:chOff x="1012706" y="2082391"/>
            <a:chExt cx="10244668" cy="4266455"/>
          </a:xfrm>
        </p:grpSpPr>
        <p:sp>
          <p:nvSpPr>
            <p:cNvPr id="7" name="Полилиния 6"/>
            <p:cNvSpPr/>
            <p:nvPr/>
          </p:nvSpPr>
          <p:spPr>
            <a:xfrm>
              <a:off x="1012706" y="3259430"/>
              <a:ext cx="2073571" cy="1710263"/>
            </a:xfrm>
            <a:custGeom>
              <a:avLst/>
              <a:gdLst>
                <a:gd name="connsiteX0" fmla="*/ 0 w 2073571"/>
                <a:gd name="connsiteY0" fmla="*/ 171026 h 1710263"/>
                <a:gd name="connsiteX1" fmla="*/ 171026 w 2073571"/>
                <a:gd name="connsiteY1" fmla="*/ 0 h 1710263"/>
                <a:gd name="connsiteX2" fmla="*/ 1902545 w 2073571"/>
                <a:gd name="connsiteY2" fmla="*/ 0 h 1710263"/>
                <a:gd name="connsiteX3" fmla="*/ 2073571 w 2073571"/>
                <a:gd name="connsiteY3" fmla="*/ 171026 h 1710263"/>
                <a:gd name="connsiteX4" fmla="*/ 2073571 w 2073571"/>
                <a:gd name="connsiteY4" fmla="*/ 1539237 h 1710263"/>
                <a:gd name="connsiteX5" fmla="*/ 1902545 w 2073571"/>
                <a:gd name="connsiteY5" fmla="*/ 1710263 h 1710263"/>
                <a:gd name="connsiteX6" fmla="*/ 171026 w 2073571"/>
                <a:gd name="connsiteY6" fmla="*/ 1710263 h 1710263"/>
                <a:gd name="connsiteX7" fmla="*/ 0 w 2073571"/>
                <a:gd name="connsiteY7" fmla="*/ 1539237 h 1710263"/>
                <a:gd name="connsiteX8" fmla="*/ 0 w 2073571"/>
                <a:gd name="connsiteY8" fmla="*/ 171026 h 171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3571" h="1710263">
                  <a:moveTo>
                    <a:pt x="0" y="171026"/>
                  </a:moveTo>
                  <a:cubicBezTo>
                    <a:pt x="0" y="76571"/>
                    <a:pt x="76571" y="0"/>
                    <a:pt x="171026" y="0"/>
                  </a:cubicBezTo>
                  <a:lnTo>
                    <a:pt x="1902545" y="0"/>
                  </a:lnTo>
                  <a:cubicBezTo>
                    <a:pt x="1997000" y="0"/>
                    <a:pt x="2073571" y="76571"/>
                    <a:pt x="2073571" y="171026"/>
                  </a:cubicBezTo>
                  <a:lnTo>
                    <a:pt x="2073571" y="1539237"/>
                  </a:lnTo>
                  <a:cubicBezTo>
                    <a:pt x="2073571" y="1633692"/>
                    <a:pt x="1997000" y="1710263"/>
                    <a:pt x="1902545" y="1710263"/>
                  </a:cubicBezTo>
                  <a:lnTo>
                    <a:pt x="171026" y="1710263"/>
                  </a:lnTo>
                  <a:cubicBezTo>
                    <a:pt x="76571" y="1710263"/>
                    <a:pt x="0" y="1633692"/>
                    <a:pt x="0" y="1539237"/>
                  </a:cubicBezTo>
                  <a:lnTo>
                    <a:pt x="0" y="17102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3183" tIns="163183" rIns="163183" bIns="529668" numCol="1" spcCol="1270" anchor="t" anchorCtr="0">
              <a:noAutofit/>
            </a:bodyPr>
            <a:lstStyle/>
            <a:p>
              <a:pPr marL="57150" lvl="1" indent="-57150" algn="l" defTabSz="466725" rtl="0">
                <a:lnSpc>
                  <a:spcPct val="114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200" kern="1200" dirty="0"/>
                <a:t>Получение и сохранение данных </a:t>
              </a:r>
            </a:p>
            <a:p>
              <a:pPr marL="57150" lvl="1" indent="-57150" algn="l" defTabSz="466725" rtl="0">
                <a:lnSpc>
                  <a:spcPct val="114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200" kern="1200" dirty="0"/>
                <a:t>Работа с БД, файловой системой, сетевыми запросами.</a:t>
              </a:r>
            </a:p>
          </p:txBody>
        </p:sp>
        <p:sp>
          <p:nvSpPr>
            <p:cNvPr id="13" name="Shape 12"/>
            <p:cNvSpPr/>
            <p:nvPr/>
          </p:nvSpPr>
          <p:spPr>
            <a:xfrm rot="1381818" flipH="1">
              <a:off x="1974840" y="3917487"/>
              <a:ext cx="2431359" cy="2431359"/>
            </a:xfrm>
            <a:prstGeom prst="leftCircularArrow">
              <a:avLst>
                <a:gd name="adj1" fmla="val 3455"/>
                <a:gd name="adj2" fmla="val 428211"/>
                <a:gd name="adj3" fmla="val 2805785"/>
                <a:gd name="adj4" fmla="val 10313234"/>
                <a:gd name="adj5" fmla="val 4031"/>
              </a:avLst>
            </a:prstGeom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Полилиния 13"/>
            <p:cNvSpPr/>
            <p:nvPr/>
          </p:nvSpPr>
          <p:spPr>
            <a:xfrm>
              <a:off x="1302284" y="4645537"/>
              <a:ext cx="1987341" cy="732969"/>
            </a:xfrm>
            <a:custGeom>
              <a:avLst/>
              <a:gdLst>
                <a:gd name="connsiteX0" fmla="*/ 0 w 1843174"/>
                <a:gd name="connsiteY0" fmla="*/ 73297 h 732969"/>
                <a:gd name="connsiteX1" fmla="*/ 73297 w 1843174"/>
                <a:gd name="connsiteY1" fmla="*/ 0 h 732969"/>
                <a:gd name="connsiteX2" fmla="*/ 1769877 w 1843174"/>
                <a:gd name="connsiteY2" fmla="*/ 0 h 732969"/>
                <a:gd name="connsiteX3" fmla="*/ 1843174 w 1843174"/>
                <a:gd name="connsiteY3" fmla="*/ 73297 h 732969"/>
                <a:gd name="connsiteX4" fmla="*/ 1843174 w 1843174"/>
                <a:gd name="connsiteY4" fmla="*/ 659672 h 732969"/>
                <a:gd name="connsiteX5" fmla="*/ 1769877 w 1843174"/>
                <a:gd name="connsiteY5" fmla="*/ 732969 h 732969"/>
                <a:gd name="connsiteX6" fmla="*/ 73297 w 1843174"/>
                <a:gd name="connsiteY6" fmla="*/ 732969 h 732969"/>
                <a:gd name="connsiteX7" fmla="*/ 0 w 1843174"/>
                <a:gd name="connsiteY7" fmla="*/ 659672 h 732969"/>
                <a:gd name="connsiteX8" fmla="*/ 0 w 1843174"/>
                <a:gd name="connsiteY8" fmla="*/ 73297 h 73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3174" h="732969">
                  <a:moveTo>
                    <a:pt x="0" y="73297"/>
                  </a:moveTo>
                  <a:cubicBezTo>
                    <a:pt x="0" y="32816"/>
                    <a:pt x="32816" y="0"/>
                    <a:pt x="73297" y="0"/>
                  </a:cubicBezTo>
                  <a:lnTo>
                    <a:pt x="1769877" y="0"/>
                  </a:lnTo>
                  <a:cubicBezTo>
                    <a:pt x="1810358" y="0"/>
                    <a:pt x="1843174" y="32816"/>
                    <a:pt x="1843174" y="73297"/>
                  </a:cubicBezTo>
                  <a:lnTo>
                    <a:pt x="1843174" y="659672"/>
                  </a:lnTo>
                  <a:cubicBezTo>
                    <a:pt x="1843174" y="700153"/>
                    <a:pt x="1810358" y="732969"/>
                    <a:pt x="1769877" y="732969"/>
                  </a:cubicBezTo>
                  <a:lnTo>
                    <a:pt x="73297" y="732969"/>
                  </a:lnTo>
                  <a:cubicBezTo>
                    <a:pt x="32816" y="732969"/>
                    <a:pt x="0" y="700153"/>
                    <a:pt x="0" y="659672"/>
                  </a:cubicBezTo>
                  <a:lnTo>
                    <a:pt x="0" y="732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328" tIns="36708" rIns="44328" bIns="3670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200" b="1" kern="1200" dirty="0" err="1"/>
                <a:t>Data</a:t>
              </a:r>
              <a:r>
                <a:rPr lang="ru-RU" sz="1200" b="1" kern="1200" dirty="0"/>
                <a:t>/</a:t>
              </a:r>
              <a:r>
                <a:rPr lang="ru-RU" sz="1200" b="1" kern="1200" dirty="0" err="1"/>
                <a:t>Repository</a:t>
              </a:r>
              <a:r>
                <a:rPr lang="ru-RU" sz="1200" b="1" kern="1200" dirty="0"/>
                <a:t>/API</a:t>
              </a:r>
              <a:r>
                <a:rPr lang="ru-RU" sz="1200" kern="1200" dirty="0"/>
                <a:t> (Доступ к данным)</a:t>
              </a:r>
            </a:p>
          </p:txBody>
        </p:sp>
        <p:sp>
          <p:nvSpPr>
            <p:cNvPr id="15" name="Полилиния 14"/>
            <p:cNvSpPr/>
            <p:nvPr/>
          </p:nvSpPr>
          <p:spPr>
            <a:xfrm>
              <a:off x="3562404" y="3401867"/>
              <a:ext cx="2073571" cy="2184878"/>
            </a:xfrm>
            <a:custGeom>
              <a:avLst/>
              <a:gdLst>
                <a:gd name="connsiteX0" fmla="*/ 0 w 2073571"/>
                <a:gd name="connsiteY0" fmla="*/ 207357 h 2184878"/>
                <a:gd name="connsiteX1" fmla="*/ 207357 w 2073571"/>
                <a:gd name="connsiteY1" fmla="*/ 0 h 2184878"/>
                <a:gd name="connsiteX2" fmla="*/ 1866214 w 2073571"/>
                <a:gd name="connsiteY2" fmla="*/ 0 h 2184878"/>
                <a:gd name="connsiteX3" fmla="*/ 2073571 w 2073571"/>
                <a:gd name="connsiteY3" fmla="*/ 207357 h 2184878"/>
                <a:gd name="connsiteX4" fmla="*/ 2073571 w 2073571"/>
                <a:gd name="connsiteY4" fmla="*/ 1977521 h 2184878"/>
                <a:gd name="connsiteX5" fmla="*/ 1866214 w 2073571"/>
                <a:gd name="connsiteY5" fmla="*/ 2184878 h 2184878"/>
                <a:gd name="connsiteX6" fmla="*/ 207357 w 2073571"/>
                <a:gd name="connsiteY6" fmla="*/ 2184878 h 2184878"/>
                <a:gd name="connsiteX7" fmla="*/ 0 w 2073571"/>
                <a:gd name="connsiteY7" fmla="*/ 1977521 h 2184878"/>
                <a:gd name="connsiteX8" fmla="*/ 0 w 2073571"/>
                <a:gd name="connsiteY8" fmla="*/ 207357 h 218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3571" h="2184878">
                  <a:moveTo>
                    <a:pt x="0" y="207357"/>
                  </a:moveTo>
                  <a:cubicBezTo>
                    <a:pt x="0" y="92837"/>
                    <a:pt x="92837" y="0"/>
                    <a:pt x="207357" y="0"/>
                  </a:cubicBezTo>
                  <a:lnTo>
                    <a:pt x="1866214" y="0"/>
                  </a:lnTo>
                  <a:cubicBezTo>
                    <a:pt x="1980734" y="0"/>
                    <a:pt x="2073571" y="92837"/>
                    <a:pt x="2073571" y="207357"/>
                  </a:cubicBezTo>
                  <a:lnTo>
                    <a:pt x="2073571" y="1977521"/>
                  </a:lnTo>
                  <a:cubicBezTo>
                    <a:pt x="2073571" y="2092041"/>
                    <a:pt x="1980734" y="2184878"/>
                    <a:pt x="1866214" y="2184878"/>
                  </a:cubicBezTo>
                  <a:lnTo>
                    <a:pt x="207357" y="2184878"/>
                  </a:lnTo>
                  <a:cubicBezTo>
                    <a:pt x="92837" y="2184878"/>
                    <a:pt x="0" y="2092041"/>
                    <a:pt x="0" y="1977521"/>
                  </a:cubicBezTo>
                  <a:lnTo>
                    <a:pt x="0" y="207357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4105" tIns="642294" rIns="174105" bIns="174105" numCol="1" spcCol="1270" anchor="b" anchorCtr="0">
              <a:noAutofit/>
            </a:bodyPr>
            <a:lstStyle/>
            <a:p>
              <a:pPr marL="57150" lvl="1" indent="-57150" algn="l" defTabSz="466725" rtl="0">
                <a:lnSpc>
                  <a:spcPct val="114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200" kern="1200" dirty="0"/>
                <a:t>Основные сущности предметной области</a:t>
              </a:r>
            </a:p>
            <a:p>
              <a:pPr marL="57150" lvl="1" indent="-57150" algn="l" defTabSz="466725" rtl="0">
                <a:lnSpc>
                  <a:spcPct val="114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200" kern="1200" dirty="0"/>
                <a:t>Бизнес-логика, правила обработки данных, взаимодействие с локальным хранилищем и внешними API.</a:t>
              </a:r>
            </a:p>
          </p:txBody>
        </p:sp>
        <p:sp>
          <p:nvSpPr>
            <p:cNvPr id="16" name="Круговая стрелка 15"/>
            <p:cNvSpPr/>
            <p:nvPr/>
          </p:nvSpPr>
          <p:spPr>
            <a:xfrm rot="600583">
              <a:off x="4821347" y="2082391"/>
              <a:ext cx="2642425" cy="2642425"/>
            </a:xfrm>
            <a:prstGeom prst="circularArrow">
              <a:avLst>
                <a:gd name="adj1" fmla="val 3179"/>
                <a:gd name="adj2" fmla="val 391435"/>
                <a:gd name="adj3" fmla="val 19433934"/>
                <a:gd name="adj4" fmla="val 12576391"/>
                <a:gd name="adj5" fmla="val 3709"/>
              </a:avLst>
            </a:prstGeom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Полилиния 16"/>
            <p:cNvSpPr/>
            <p:nvPr/>
          </p:nvSpPr>
          <p:spPr>
            <a:xfrm>
              <a:off x="4006257" y="2933579"/>
              <a:ext cx="1843174" cy="732969"/>
            </a:xfrm>
            <a:custGeom>
              <a:avLst/>
              <a:gdLst>
                <a:gd name="connsiteX0" fmla="*/ 0 w 1843174"/>
                <a:gd name="connsiteY0" fmla="*/ 73297 h 732969"/>
                <a:gd name="connsiteX1" fmla="*/ 73297 w 1843174"/>
                <a:gd name="connsiteY1" fmla="*/ 0 h 732969"/>
                <a:gd name="connsiteX2" fmla="*/ 1769877 w 1843174"/>
                <a:gd name="connsiteY2" fmla="*/ 0 h 732969"/>
                <a:gd name="connsiteX3" fmla="*/ 1843174 w 1843174"/>
                <a:gd name="connsiteY3" fmla="*/ 73297 h 732969"/>
                <a:gd name="connsiteX4" fmla="*/ 1843174 w 1843174"/>
                <a:gd name="connsiteY4" fmla="*/ 659672 h 732969"/>
                <a:gd name="connsiteX5" fmla="*/ 1769877 w 1843174"/>
                <a:gd name="connsiteY5" fmla="*/ 732969 h 732969"/>
                <a:gd name="connsiteX6" fmla="*/ 73297 w 1843174"/>
                <a:gd name="connsiteY6" fmla="*/ 732969 h 732969"/>
                <a:gd name="connsiteX7" fmla="*/ 0 w 1843174"/>
                <a:gd name="connsiteY7" fmla="*/ 659672 h 732969"/>
                <a:gd name="connsiteX8" fmla="*/ 0 w 1843174"/>
                <a:gd name="connsiteY8" fmla="*/ 73297 h 73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3174" h="732969">
                  <a:moveTo>
                    <a:pt x="0" y="73297"/>
                  </a:moveTo>
                  <a:cubicBezTo>
                    <a:pt x="0" y="32816"/>
                    <a:pt x="32816" y="0"/>
                    <a:pt x="73297" y="0"/>
                  </a:cubicBezTo>
                  <a:lnTo>
                    <a:pt x="1769877" y="0"/>
                  </a:lnTo>
                  <a:cubicBezTo>
                    <a:pt x="1810358" y="0"/>
                    <a:pt x="1843174" y="32816"/>
                    <a:pt x="1843174" y="73297"/>
                  </a:cubicBezTo>
                  <a:lnTo>
                    <a:pt x="1843174" y="659672"/>
                  </a:lnTo>
                  <a:cubicBezTo>
                    <a:pt x="1843174" y="700153"/>
                    <a:pt x="1810358" y="732969"/>
                    <a:pt x="1769877" y="732969"/>
                  </a:cubicBezTo>
                  <a:lnTo>
                    <a:pt x="73297" y="732969"/>
                  </a:lnTo>
                  <a:cubicBezTo>
                    <a:pt x="32816" y="732969"/>
                    <a:pt x="0" y="700153"/>
                    <a:pt x="0" y="659672"/>
                  </a:cubicBezTo>
                  <a:lnTo>
                    <a:pt x="0" y="732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328" tIns="36708" rIns="44328" bIns="36708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200" b="1" kern="1200" dirty="0" err="1"/>
                <a:t>Model</a:t>
              </a:r>
              <a:r>
                <a:rPr lang="ru-RU" sz="1200" kern="1200" dirty="0"/>
                <a:t> (Модель данных и бизнес-логика)</a:t>
              </a:r>
            </a:p>
          </p:txBody>
        </p:sp>
        <p:sp>
          <p:nvSpPr>
            <p:cNvPr id="18" name="Полилиния 17"/>
            <p:cNvSpPr/>
            <p:nvPr/>
          </p:nvSpPr>
          <p:spPr>
            <a:xfrm>
              <a:off x="6249434" y="3142278"/>
              <a:ext cx="2073571" cy="2031518"/>
            </a:xfrm>
            <a:custGeom>
              <a:avLst/>
              <a:gdLst>
                <a:gd name="connsiteX0" fmla="*/ 0 w 2073571"/>
                <a:gd name="connsiteY0" fmla="*/ 203152 h 2031518"/>
                <a:gd name="connsiteX1" fmla="*/ 203152 w 2073571"/>
                <a:gd name="connsiteY1" fmla="*/ 0 h 2031518"/>
                <a:gd name="connsiteX2" fmla="*/ 1870419 w 2073571"/>
                <a:gd name="connsiteY2" fmla="*/ 0 h 2031518"/>
                <a:gd name="connsiteX3" fmla="*/ 2073571 w 2073571"/>
                <a:gd name="connsiteY3" fmla="*/ 203152 h 2031518"/>
                <a:gd name="connsiteX4" fmla="*/ 2073571 w 2073571"/>
                <a:gd name="connsiteY4" fmla="*/ 1828366 h 2031518"/>
                <a:gd name="connsiteX5" fmla="*/ 1870419 w 2073571"/>
                <a:gd name="connsiteY5" fmla="*/ 2031518 h 2031518"/>
                <a:gd name="connsiteX6" fmla="*/ 203152 w 2073571"/>
                <a:gd name="connsiteY6" fmla="*/ 2031518 h 2031518"/>
                <a:gd name="connsiteX7" fmla="*/ 0 w 2073571"/>
                <a:gd name="connsiteY7" fmla="*/ 1828366 h 2031518"/>
                <a:gd name="connsiteX8" fmla="*/ 0 w 2073571"/>
                <a:gd name="connsiteY8" fmla="*/ 203152 h 203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3571" h="2031518">
                  <a:moveTo>
                    <a:pt x="0" y="203152"/>
                  </a:moveTo>
                  <a:cubicBezTo>
                    <a:pt x="0" y="90954"/>
                    <a:pt x="90954" y="0"/>
                    <a:pt x="203152" y="0"/>
                  </a:cubicBezTo>
                  <a:lnTo>
                    <a:pt x="1870419" y="0"/>
                  </a:lnTo>
                  <a:cubicBezTo>
                    <a:pt x="1982617" y="0"/>
                    <a:pt x="2073571" y="90954"/>
                    <a:pt x="2073571" y="203152"/>
                  </a:cubicBezTo>
                  <a:lnTo>
                    <a:pt x="2073571" y="1828366"/>
                  </a:lnTo>
                  <a:cubicBezTo>
                    <a:pt x="2073571" y="1940564"/>
                    <a:pt x="1982617" y="2031518"/>
                    <a:pt x="1870419" y="2031518"/>
                  </a:cubicBezTo>
                  <a:lnTo>
                    <a:pt x="203152" y="2031518"/>
                  </a:lnTo>
                  <a:cubicBezTo>
                    <a:pt x="90954" y="2031518"/>
                    <a:pt x="0" y="1940564"/>
                    <a:pt x="0" y="1828366"/>
                  </a:cubicBezTo>
                  <a:lnTo>
                    <a:pt x="0" y="203152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576" tIns="170576" rIns="170576" bIns="605901" numCol="1" spcCol="1270" anchor="t" anchorCtr="0">
              <a:noAutofit/>
            </a:bodyPr>
            <a:lstStyle/>
            <a:p>
              <a:pPr marL="57150" lvl="1" indent="-57150" algn="l" defTabSz="466725" rtl="0">
                <a:lnSpc>
                  <a:spcPct val="114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200" kern="1200" dirty="0"/>
                <a:t>Посредник между </a:t>
              </a:r>
              <a:r>
                <a:rPr lang="ru-RU" sz="1200" kern="1200" dirty="0" err="1"/>
                <a:t>View</a:t>
              </a:r>
              <a:r>
                <a:rPr lang="ru-RU" sz="1200" kern="1200" dirty="0"/>
                <a:t> и </a:t>
              </a:r>
              <a:r>
                <a:rPr lang="ru-RU" sz="1200" kern="1200" dirty="0" err="1"/>
                <a:t>Model</a:t>
              </a:r>
              <a:r>
                <a:rPr lang="ru-RU" sz="1200" kern="1200" dirty="0"/>
                <a:t>.</a:t>
              </a:r>
            </a:p>
            <a:p>
              <a:pPr marL="57150" lvl="1" indent="-57150" algn="l" defTabSz="466725" rtl="0">
                <a:lnSpc>
                  <a:spcPct val="114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200" kern="1200" dirty="0"/>
                <a:t>Обрабатывает пользовательские действия, инициирует загрузку/сохранение данных.</a:t>
              </a:r>
            </a:p>
          </p:txBody>
        </p:sp>
        <p:sp>
          <p:nvSpPr>
            <p:cNvPr id="19" name="Shape 18"/>
            <p:cNvSpPr/>
            <p:nvPr/>
          </p:nvSpPr>
          <p:spPr>
            <a:xfrm rot="20641498">
              <a:off x="7531087" y="3684854"/>
              <a:ext cx="2377469" cy="2377469"/>
            </a:xfrm>
            <a:prstGeom prst="leftCircularArrow">
              <a:avLst>
                <a:gd name="adj1" fmla="val 3533"/>
                <a:gd name="adj2" fmla="val 438735"/>
                <a:gd name="adj3" fmla="val 2212180"/>
                <a:gd name="adj4" fmla="val 9022423"/>
                <a:gd name="adj5" fmla="val 4122"/>
              </a:avLst>
            </a:prstGeom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Полилиния 19"/>
            <p:cNvSpPr/>
            <p:nvPr/>
          </p:nvSpPr>
          <p:spPr>
            <a:xfrm>
              <a:off x="6710227" y="4646684"/>
              <a:ext cx="2012487" cy="732969"/>
            </a:xfrm>
            <a:custGeom>
              <a:avLst/>
              <a:gdLst>
                <a:gd name="connsiteX0" fmla="*/ 0 w 1843174"/>
                <a:gd name="connsiteY0" fmla="*/ 73297 h 732969"/>
                <a:gd name="connsiteX1" fmla="*/ 73297 w 1843174"/>
                <a:gd name="connsiteY1" fmla="*/ 0 h 732969"/>
                <a:gd name="connsiteX2" fmla="*/ 1769877 w 1843174"/>
                <a:gd name="connsiteY2" fmla="*/ 0 h 732969"/>
                <a:gd name="connsiteX3" fmla="*/ 1843174 w 1843174"/>
                <a:gd name="connsiteY3" fmla="*/ 73297 h 732969"/>
                <a:gd name="connsiteX4" fmla="*/ 1843174 w 1843174"/>
                <a:gd name="connsiteY4" fmla="*/ 659672 h 732969"/>
                <a:gd name="connsiteX5" fmla="*/ 1769877 w 1843174"/>
                <a:gd name="connsiteY5" fmla="*/ 732969 h 732969"/>
                <a:gd name="connsiteX6" fmla="*/ 73297 w 1843174"/>
                <a:gd name="connsiteY6" fmla="*/ 732969 h 732969"/>
                <a:gd name="connsiteX7" fmla="*/ 0 w 1843174"/>
                <a:gd name="connsiteY7" fmla="*/ 659672 h 732969"/>
                <a:gd name="connsiteX8" fmla="*/ 0 w 1843174"/>
                <a:gd name="connsiteY8" fmla="*/ 73297 h 73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3174" h="732969">
                  <a:moveTo>
                    <a:pt x="0" y="73297"/>
                  </a:moveTo>
                  <a:cubicBezTo>
                    <a:pt x="0" y="32816"/>
                    <a:pt x="32816" y="0"/>
                    <a:pt x="73297" y="0"/>
                  </a:cubicBezTo>
                  <a:lnTo>
                    <a:pt x="1769877" y="0"/>
                  </a:lnTo>
                  <a:cubicBezTo>
                    <a:pt x="1810358" y="0"/>
                    <a:pt x="1843174" y="32816"/>
                    <a:pt x="1843174" y="73297"/>
                  </a:cubicBezTo>
                  <a:lnTo>
                    <a:pt x="1843174" y="659672"/>
                  </a:lnTo>
                  <a:cubicBezTo>
                    <a:pt x="1843174" y="700153"/>
                    <a:pt x="1810358" y="732969"/>
                    <a:pt x="1769877" y="732969"/>
                  </a:cubicBezTo>
                  <a:lnTo>
                    <a:pt x="73297" y="732969"/>
                  </a:lnTo>
                  <a:cubicBezTo>
                    <a:pt x="32816" y="732969"/>
                    <a:pt x="0" y="700153"/>
                    <a:pt x="0" y="659672"/>
                  </a:cubicBezTo>
                  <a:lnTo>
                    <a:pt x="0" y="732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328" tIns="36708" rIns="44328" bIns="3670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200" b="1" kern="1200" dirty="0" err="1"/>
                <a:t>ViewModel</a:t>
              </a:r>
              <a:r>
                <a:rPr lang="ru-RU" sz="1200" b="1" kern="1200" dirty="0"/>
                <a:t>/</a:t>
              </a:r>
              <a:r>
                <a:rPr lang="ru-RU" sz="1200" b="1" kern="1200" dirty="0" err="1"/>
                <a:t>Controller</a:t>
              </a:r>
              <a:r>
                <a:rPr lang="ru-RU" sz="1200" kern="1200" dirty="0"/>
                <a:t> (Логика представления)</a:t>
              </a:r>
            </a:p>
          </p:txBody>
        </p:sp>
        <p:sp>
          <p:nvSpPr>
            <p:cNvPr id="21" name="Полилиния 20"/>
            <p:cNvSpPr/>
            <p:nvPr/>
          </p:nvSpPr>
          <p:spPr>
            <a:xfrm>
              <a:off x="8953406" y="3301759"/>
              <a:ext cx="2073571" cy="1710263"/>
            </a:xfrm>
            <a:custGeom>
              <a:avLst/>
              <a:gdLst>
                <a:gd name="connsiteX0" fmla="*/ 0 w 2073571"/>
                <a:gd name="connsiteY0" fmla="*/ 171026 h 1710263"/>
                <a:gd name="connsiteX1" fmla="*/ 171026 w 2073571"/>
                <a:gd name="connsiteY1" fmla="*/ 0 h 1710263"/>
                <a:gd name="connsiteX2" fmla="*/ 1902545 w 2073571"/>
                <a:gd name="connsiteY2" fmla="*/ 0 h 1710263"/>
                <a:gd name="connsiteX3" fmla="*/ 2073571 w 2073571"/>
                <a:gd name="connsiteY3" fmla="*/ 171026 h 1710263"/>
                <a:gd name="connsiteX4" fmla="*/ 2073571 w 2073571"/>
                <a:gd name="connsiteY4" fmla="*/ 1539237 h 1710263"/>
                <a:gd name="connsiteX5" fmla="*/ 1902545 w 2073571"/>
                <a:gd name="connsiteY5" fmla="*/ 1710263 h 1710263"/>
                <a:gd name="connsiteX6" fmla="*/ 171026 w 2073571"/>
                <a:gd name="connsiteY6" fmla="*/ 1710263 h 1710263"/>
                <a:gd name="connsiteX7" fmla="*/ 0 w 2073571"/>
                <a:gd name="connsiteY7" fmla="*/ 1539237 h 1710263"/>
                <a:gd name="connsiteX8" fmla="*/ 0 w 2073571"/>
                <a:gd name="connsiteY8" fmla="*/ 171026 h 171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3571" h="1710263">
                  <a:moveTo>
                    <a:pt x="0" y="171026"/>
                  </a:moveTo>
                  <a:cubicBezTo>
                    <a:pt x="0" y="76571"/>
                    <a:pt x="76571" y="0"/>
                    <a:pt x="171026" y="0"/>
                  </a:cubicBezTo>
                  <a:lnTo>
                    <a:pt x="1902545" y="0"/>
                  </a:lnTo>
                  <a:cubicBezTo>
                    <a:pt x="1997000" y="0"/>
                    <a:pt x="2073571" y="76571"/>
                    <a:pt x="2073571" y="171026"/>
                  </a:cubicBezTo>
                  <a:lnTo>
                    <a:pt x="2073571" y="1539237"/>
                  </a:lnTo>
                  <a:cubicBezTo>
                    <a:pt x="2073571" y="1633692"/>
                    <a:pt x="1997000" y="1710263"/>
                    <a:pt x="1902545" y="1710263"/>
                  </a:cubicBezTo>
                  <a:lnTo>
                    <a:pt x="171026" y="1710263"/>
                  </a:lnTo>
                  <a:cubicBezTo>
                    <a:pt x="76571" y="1710263"/>
                    <a:pt x="0" y="1633692"/>
                    <a:pt x="0" y="1539237"/>
                  </a:cubicBezTo>
                  <a:lnTo>
                    <a:pt x="0" y="17102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3183" tIns="529668" rIns="163183" bIns="163183" numCol="1" spcCol="1270" anchor="t" anchorCtr="0">
              <a:noAutofit/>
            </a:bodyPr>
            <a:lstStyle/>
            <a:p>
              <a:pPr marL="57150" lvl="1" indent="-57150" algn="l" defTabSz="466725" rtl="0">
                <a:lnSpc>
                  <a:spcPct val="114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ru-RU" sz="1200" kern="1200" dirty="0"/>
                <a:t>Отображение пользовательского интерфейса и обработку пользовательских событий.</a:t>
              </a:r>
            </a:p>
          </p:txBody>
        </p:sp>
        <p:sp>
          <p:nvSpPr>
            <p:cNvPr id="22" name="Полилиния 21"/>
            <p:cNvSpPr/>
            <p:nvPr/>
          </p:nvSpPr>
          <p:spPr>
            <a:xfrm>
              <a:off x="9414200" y="2935274"/>
              <a:ext cx="1843174" cy="732969"/>
            </a:xfrm>
            <a:custGeom>
              <a:avLst/>
              <a:gdLst>
                <a:gd name="connsiteX0" fmla="*/ 0 w 1843174"/>
                <a:gd name="connsiteY0" fmla="*/ 73297 h 732969"/>
                <a:gd name="connsiteX1" fmla="*/ 73297 w 1843174"/>
                <a:gd name="connsiteY1" fmla="*/ 0 h 732969"/>
                <a:gd name="connsiteX2" fmla="*/ 1769877 w 1843174"/>
                <a:gd name="connsiteY2" fmla="*/ 0 h 732969"/>
                <a:gd name="connsiteX3" fmla="*/ 1843174 w 1843174"/>
                <a:gd name="connsiteY3" fmla="*/ 73297 h 732969"/>
                <a:gd name="connsiteX4" fmla="*/ 1843174 w 1843174"/>
                <a:gd name="connsiteY4" fmla="*/ 659672 h 732969"/>
                <a:gd name="connsiteX5" fmla="*/ 1769877 w 1843174"/>
                <a:gd name="connsiteY5" fmla="*/ 732969 h 732969"/>
                <a:gd name="connsiteX6" fmla="*/ 73297 w 1843174"/>
                <a:gd name="connsiteY6" fmla="*/ 732969 h 732969"/>
                <a:gd name="connsiteX7" fmla="*/ 0 w 1843174"/>
                <a:gd name="connsiteY7" fmla="*/ 659672 h 732969"/>
                <a:gd name="connsiteX8" fmla="*/ 0 w 1843174"/>
                <a:gd name="connsiteY8" fmla="*/ 73297 h 73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3174" h="732969">
                  <a:moveTo>
                    <a:pt x="0" y="73297"/>
                  </a:moveTo>
                  <a:cubicBezTo>
                    <a:pt x="0" y="32816"/>
                    <a:pt x="32816" y="0"/>
                    <a:pt x="73297" y="0"/>
                  </a:cubicBezTo>
                  <a:lnTo>
                    <a:pt x="1769877" y="0"/>
                  </a:lnTo>
                  <a:cubicBezTo>
                    <a:pt x="1810358" y="0"/>
                    <a:pt x="1843174" y="32816"/>
                    <a:pt x="1843174" y="73297"/>
                  </a:cubicBezTo>
                  <a:lnTo>
                    <a:pt x="1843174" y="659672"/>
                  </a:lnTo>
                  <a:cubicBezTo>
                    <a:pt x="1843174" y="700153"/>
                    <a:pt x="1810358" y="732969"/>
                    <a:pt x="1769877" y="732969"/>
                  </a:cubicBezTo>
                  <a:lnTo>
                    <a:pt x="73297" y="732969"/>
                  </a:lnTo>
                  <a:cubicBezTo>
                    <a:pt x="32816" y="732969"/>
                    <a:pt x="0" y="700153"/>
                    <a:pt x="0" y="659672"/>
                  </a:cubicBezTo>
                  <a:lnTo>
                    <a:pt x="0" y="732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328" tIns="36708" rIns="44328" bIns="36708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200" b="1" kern="1200" dirty="0" err="1"/>
                <a:t>View</a:t>
              </a:r>
              <a:r>
                <a:rPr lang="ru-RU" sz="1200" b="1" kern="1200" dirty="0"/>
                <a:t> </a:t>
              </a:r>
              <a:r>
                <a:rPr lang="ru-RU" sz="1200" kern="1200" dirty="0"/>
                <a:t>(Представление)</a:t>
              </a:r>
            </a:p>
          </p:txBody>
        </p:sp>
      </p:grpSp>
      <p:sp>
        <p:nvSpPr>
          <p:cNvPr id="23" name="Круговая стрелка 22"/>
          <p:cNvSpPr/>
          <p:nvPr/>
        </p:nvSpPr>
        <p:spPr>
          <a:xfrm flipH="1">
            <a:off x="4680565" y="1809930"/>
            <a:ext cx="2804027" cy="2947028"/>
          </a:xfrm>
          <a:prstGeom prst="circularArrow">
            <a:avLst>
              <a:gd name="adj1" fmla="val 3179"/>
              <a:gd name="adj2" fmla="val 391435"/>
              <a:gd name="adj3" fmla="val 19433934"/>
              <a:gd name="adj4" fmla="val 18937050"/>
              <a:gd name="adj5" fmla="val 3709"/>
            </a:avLst>
          </a:prstGeom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Shape 23"/>
          <p:cNvSpPr/>
          <p:nvPr/>
        </p:nvSpPr>
        <p:spPr>
          <a:xfrm rot="21389412" flipH="1">
            <a:off x="7557801" y="3599052"/>
            <a:ext cx="2522868" cy="2651529"/>
          </a:xfrm>
          <a:prstGeom prst="leftCircularArrow">
            <a:avLst>
              <a:gd name="adj1" fmla="val 3533"/>
              <a:gd name="adj2" fmla="val 438735"/>
              <a:gd name="adj3" fmla="val 2212180"/>
              <a:gd name="adj4" fmla="val 2667571"/>
              <a:gd name="adj5" fmla="val 4122"/>
            </a:avLst>
          </a:prstGeom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496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C9EEE-C57D-6AE1-983B-C19A94CB6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09144-83A6-DA1B-E6ED-6AD2A962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Макет интерфейса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9E0627-AF39-BFF9-51B0-92F7F80D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A49377-2B8A-EDA9-2233-2739DE872B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5865" b="7800"/>
          <a:stretch>
            <a:fillRect/>
          </a:stretch>
        </p:blipFill>
        <p:spPr bwMode="auto">
          <a:xfrm>
            <a:off x="1316428" y="1726163"/>
            <a:ext cx="9559144" cy="45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5838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8D907-704F-F630-12FF-4AFB39EE5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E8229B9-0476-83B8-BE3A-5DDCC0A67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89249"/>
            <a:ext cx="4061942" cy="1912775"/>
          </a:xfrm>
        </p:spPr>
        <p:txBody>
          <a:bodyPr>
            <a:normAutofit/>
          </a:bodyPr>
          <a:lstStyle/>
          <a:p>
            <a:r>
              <a:rPr lang="ru-RU" dirty="0" err="1"/>
              <a:t>Десктопное</a:t>
            </a:r>
            <a:r>
              <a:rPr lang="ru-RU" dirty="0"/>
              <a:t> приложение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BF06C0B8-F33F-2640-501A-726666975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650" y="2659645"/>
            <a:ext cx="4516014" cy="419835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main.cpp запускает главное окно (</a:t>
            </a:r>
            <a:r>
              <a:rPr lang="ru-RU" sz="1600" dirty="0" err="1"/>
              <a:t>MainWindow</a:t>
            </a:r>
            <a:r>
              <a:rPr lang="ru-RU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 err="1"/>
              <a:t>MainWindow</a:t>
            </a:r>
            <a:r>
              <a:rPr lang="ru-RU" sz="1600" dirty="0"/>
              <a:t> использует виджеты из папки </a:t>
            </a:r>
            <a:r>
              <a:rPr lang="ru-RU" sz="1600" dirty="0" err="1"/>
              <a:t>view</a:t>
            </a:r>
            <a:r>
              <a:rPr lang="ru-RU" sz="1600" dirty="0"/>
              <a:t>/ для построения интерфейса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Контроллеры из </a:t>
            </a:r>
            <a:r>
              <a:rPr lang="ru-RU" sz="1600" dirty="0" err="1"/>
              <a:t>logic</a:t>
            </a:r>
            <a:r>
              <a:rPr lang="ru-RU" sz="1600" dirty="0"/>
              <a:t>/ управляют бизнес-логикой и взаимодействуют с данными из </a:t>
            </a:r>
            <a:r>
              <a:rPr lang="ru-RU" sz="1600" dirty="0" err="1"/>
              <a:t>data</a:t>
            </a:r>
            <a:r>
              <a:rPr lang="ru-RU" sz="1600" dirty="0"/>
              <a:t>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 err="1"/>
              <a:t>api</a:t>
            </a:r>
            <a:r>
              <a:rPr lang="ru-RU" sz="1600" dirty="0"/>
              <a:t>/ обеспечивает связь с внешними сервисами (например, для синхронизации или авторизации)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 err="1"/>
              <a:t>theme</a:t>
            </a:r>
            <a:r>
              <a:rPr lang="ru-RU" sz="1600" dirty="0"/>
              <a:t>/ и </a:t>
            </a:r>
            <a:r>
              <a:rPr lang="ru-RU" sz="1600" dirty="0" err="1"/>
              <a:t>modules</a:t>
            </a:r>
            <a:r>
              <a:rPr lang="ru-RU" sz="1600" dirty="0"/>
              <a:t>/ отвечают за внешний вид, пользовательские настройки и обработку событий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7134B0F-E328-50A0-946C-D1A3AADEF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64" y="119516"/>
            <a:ext cx="6997959" cy="609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6CA5E833-CA45-F365-595F-2B7AEF74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23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A3EBB-B120-A00A-7FAC-50361391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A75D8C-3DCD-BD7D-8806-B8CFA529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4433D23-7FCC-FEBE-43C4-511D045DAE4C}"/>
              </a:ext>
            </a:extLst>
          </p:cNvPr>
          <p:cNvSpPr txBox="1">
            <a:spLocks/>
          </p:cNvSpPr>
          <p:nvPr/>
        </p:nvSpPr>
        <p:spPr>
          <a:xfrm>
            <a:off x="382557" y="2304661"/>
            <a:ext cx="4516014" cy="432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2" y="1599510"/>
            <a:ext cx="10049933" cy="49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8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A3EBB-B120-A00A-7FAC-50361391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7" y="464202"/>
            <a:ext cx="4487334" cy="1048039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LocalStorage</a:t>
            </a:r>
            <a:r>
              <a:rPr lang="en-US" dirty="0"/>
              <a:t>: </a:t>
            </a:r>
            <a:r>
              <a:rPr lang="ru-RU" sz="3600" dirty="0" err="1">
                <a:ea typeface="Times New Roman" panose="02020603050405020304" pitchFamily="18" charset="0"/>
              </a:rPr>
              <a:t>saveWorkspace</a:t>
            </a:r>
            <a:r>
              <a:rPr lang="ru-RU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A75D8C-3DCD-BD7D-8806-B8CFA529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>
          <a:xfrm>
            <a:off x="465571" y="2363270"/>
            <a:ext cx="4433000" cy="42703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/>
              <a:t>Получает </a:t>
            </a:r>
            <a:r>
              <a:rPr lang="ru-RU" sz="1600" b="0" dirty="0" err="1"/>
              <a:t>сериализованные</a:t>
            </a:r>
            <a:r>
              <a:rPr lang="ru-RU" sz="1600" b="0" dirty="0"/>
              <a:t> данные рабочего пространства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/>
              <a:t>открывает или создаёт файл в директории пользователя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/>
              <a:t>записывает JSON-структуру на диск.</a:t>
            </a:r>
            <a:endParaRPr lang="en-US" sz="1600" b="0" dirty="0"/>
          </a:p>
          <a:p>
            <a:r>
              <a:rPr lang="en-US" sz="1600" b="0" dirty="0"/>
              <a:t>	</a:t>
            </a:r>
            <a:endParaRPr lang="ru-RU" sz="1600" b="0" dirty="0"/>
          </a:p>
          <a:p>
            <a:r>
              <a:rPr lang="ru-RU" sz="1600" b="0" dirty="0"/>
              <a:t>    Данный метод обеспечивает целостность данных, проверяет успешность записи, при ошибках инициирует обработку через </a:t>
            </a:r>
            <a:r>
              <a:rPr lang="ru-RU" sz="1600" b="0" dirty="0" err="1"/>
              <a:t>ErrorHandler</a:t>
            </a:r>
            <a:r>
              <a:rPr lang="ru-RU" sz="1600" b="0" dirty="0"/>
              <a:t>. После успешного сохранения </a:t>
            </a:r>
            <a:r>
              <a:rPr lang="ru-RU" sz="1600" b="0" dirty="0" err="1"/>
              <a:t>WorkspaceController</a:t>
            </a:r>
            <a:r>
              <a:rPr lang="ru-RU" sz="1600" b="0" dirty="0"/>
              <a:t> инициирует обновление </a:t>
            </a:r>
            <a:r>
              <a:rPr lang="ru-RU" sz="1600" b="0" dirty="0" err="1"/>
              <a:t>View</a:t>
            </a:r>
            <a:r>
              <a:rPr lang="ru-RU" sz="1600" b="0" dirty="0"/>
              <a:t>.</a:t>
            </a:r>
          </a:p>
          <a:p>
            <a:endParaRPr lang="ru-RU" sz="1600" b="0" dirty="0"/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4433D23-7FCC-FEBE-43C4-511D045DAE4C}"/>
              </a:ext>
            </a:extLst>
          </p:cNvPr>
          <p:cNvSpPr txBox="1">
            <a:spLocks/>
          </p:cNvSpPr>
          <p:nvPr/>
        </p:nvSpPr>
        <p:spPr>
          <a:xfrm>
            <a:off x="382557" y="2304661"/>
            <a:ext cx="4516014" cy="432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ru-RU" sz="16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746067" y="279400"/>
            <a:ext cx="3327400" cy="149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40" y="406189"/>
            <a:ext cx="6748678" cy="6227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237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A3EBB-B120-A00A-7FAC-50361391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7" y="464202"/>
            <a:ext cx="4487334" cy="1048039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LocalStorage</a:t>
            </a:r>
            <a:r>
              <a:rPr lang="en-US" dirty="0"/>
              <a:t>: </a:t>
            </a:r>
            <a:r>
              <a:rPr lang="ru-RU" sz="3600" dirty="0" err="1"/>
              <a:t>loadWorkspace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A75D8C-3DCD-BD7D-8806-B8CFA529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>
          <a:xfrm>
            <a:off x="309554" y="2304661"/>
            <a:ext cx="4499513" cy="42703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/>
              <a:t>Открывает файл рабочего пространства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/>
              <a:t>считывает JSON-структуру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/>
              <a:t>проверяет корректность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/>
              <a:t>возвращает результат </a:t>
            </a:r>
            <a:r>
              <a:rPr lang="ru-RU" sz="1600" b="0" dirty="0" err="1"/>
              <a:t>WorkspaceController</a:t>
            </a:r>
            <a:r>
              <a:rPr lang="ru-RU" sz="1600" b="0" dirty="0"/>
              <a:t> для </a:t>
            </a:r>
            <a:r>
              <a:rPr lang="ru-RU" sz="1600" b="0" dirty="0" err="1"/>
              <a:t>десериализации</a:t>
            </a:r>
            <a:r>
              <a:rPr lang="ru-RU" sz="1600" b="0" dirty="0"/>
              <a:t>. </a:t>
            </a:r>
          </a:p>
          <a:p>
            <a:r>
              <a:rPr lang="ru-RU" sz="1600" b="0" dirty="0"/>
              <a:t>	</a:t>
            </a:r>
          </a:p>
          <a:p>
            <a:r>
              <a:rPr lang="ru-RU" sz="1600" b="0" dirty="0"/>
              <a:t>    В случае ошибок инициирует обработку через </a:t>
            </a:r>
            <a:r>
              <a:rPr lang="ru-RU" sz="1600" b="0" dirty="0" err="1"/>
              <a:t>ErrorHandler</a:t>
            </a:r>
            <a:r>
              <a:rPr lang="ru-RU" sz="1600" b="0" dirty="0"/>
              <a:t>. После загрузки </a:t>
            </a:r>
            <a:r>
              <a:rPr lang="ru-RU" sz="1600" b="0" dirty="0" err="1"/>
              <a:t>WorkspaceController</a:t>
            </a:r>
            <a:r>
              <a:rPr lang="ru-RU" sz="1600" b="0" dirty="0"/>
              <a:t> и </a:t>
            </a:r>
            <a:r>
              <a:rPr lang="ru-RU" sz="1600" b="0" dirty="0" err="1"/>
              <a:t>View</a:t>
            </a:r>
            <a:r>
              <a:rPr lang="ru-RU" sz="1600" b="0" dirty="0"/>
              <a:t> получают актуальные данные для отображения.</a:t>
            </a:r>
          </a:p>
          <a:p>
            <a:endParaRPr lang="ru-RU" sz="1600" b="0" dirty="0"/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4433D23-7FCC-FEBE-43C4-511D045DAE4C}"/>
              </a:ext>
            </a:extLst>
          </p:cNvPr>
          <p:cNvSpPr txBox="1">
            <a:spLocks/>
          </p:cNvSpPr>
          <p:nvPr/>
        </p:nvSpPr>
        <p:spPr>
          <a:xfrm>
            <a:off x="382557" y="2304661"/>
            <a:ext cx="4516014" cy="432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ru-RU" sz="16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746067" y="279400"/>
            <a:ext cx="3327400" cy="149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257" y="213724"/>
            <a:ext cx="6958476" cy="6208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4456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A3EBB-B120-A00A-7FAC-50361391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workspacecontroller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A75D8C-3DCD-BD7D-8806-B8CFA529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4433D23-7FCC-FEBE-43C4-511D045DAE4C}"/>
              </a:ext>
            </a:extLst>
          </p:cNvPr>
          <p:cNvSpPr txBox="1">
            <a:spLocks/>
          </p:cNvSpPr>
          <p:nvPr/>
        </p:nvSpPr>
        <p:spPr>
          <a:xfrm>
            <a:off x="382557" y="2304661"/>
            <a:ext cx="4516014" cy="432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67" y="1571285"/>
            <a:ext cx="8561540" cy="51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0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A3EBB-B120-A00A-7FAC-50361391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A75D8C-3DCD-BD7D-8806-B8CFA529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4433D23-7FCC-FEBE-43C4-511D045DAE4C}"/>
              </a:ext>
            </a:extLst>
          </p:cNvPr>
          <p:cNvSpPr txBox="1">
            <a:spLocks/>
          </p:cNvSpPr>
          <p:nvPr/>
        </p:nvSpPr>
        <p:spPr>
          <a:xfrm>
            <a:off x="382557" y="2659223"/>
            <a:ext cx="4516014" cy="397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1600" dirty="0"/>
              <a:t>	</a:t>
            </a:r>
            <a:r>
              <a:rPr lang="ru-RU" sz="1600" dirty="0" err="1"/>
              <a:t>ApiClient</a:t>
            </a:r>
            <a:r>
              <a:rPr lang="ru-RU" sz="1600" dirty="0"/>
              <a:t> реализует работу с REST API</a:t>
            </a:r>
            <a:r>
              <a:rPr lang="en-US" sz="1600" dirty="0"/>
              <a:t> </a:t>
            </a:r>
            <a:r>
              <a:rPr lang="ru-RU" sz="1600" dirty="0"/>
              <a:t>для отправки HTTP-запросов. Класс реализует методы для аутентификации, регистрации, выхода пользователя, а также для операций с рабочими пространствами, страницами и элементами. Реализована синхронизация данных и обработка конфликтов, а также операции с профилем пользователя. </a:t>
            </a:r>
          </a:p>
          <a:p>
            <a:r>
              <a:rPr lang="ru-RU" sz="1600" dirty="0"/>
              <a:t>	</a:t>
            </a:r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65" y="1591733"/>
            <a:ext cx="5212700" cy="4397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251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A3EBB-B120-A00A-7FAC-50361391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API: </a:t>
            </a:r>
            <a:r>
              <a:rPr lang="ru-RU" dirty="0" err="1"/>
              <a:t>sync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A75D8C-3DCD-BD7D-8806-B8CFA529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4433D23-7FCC-FEBE-43C4-511D045DAE4C}"/>
              </a:ext>
            </a:extLst>
          </p:cNvPr>
          <p:cNvSpPr txBox="1">
            <a:spLocks/>
          </p:cNvSpPr>
          <p:nvPr/>
        </p:nvSpPr>
        <p:spPr>
          <a:xfrm>
            <a:off x="382557" y="2304661"/>
            <a:ext cx="4516014" cy="432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ru-RU" sz="1600" dirty="0"/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128" y="2304661"/>
            <a:ext cx="5275848" cy="300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30" y="2425946"/>
            <a:ext cx="5297610" cy="276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990571" y="5464244"/>
            <a:ext cx="4457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Блок-схема метода </a:t>
            </a:r>
            <a:r>
              <a:rPr lang="ru-RU" sz="1600" dirty="0" err="1"/>
              <a:t>syncUserWorkspaces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910108" y="5464244"/>
            <a:ext cx="4801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Блок-схема метода </a:t>
            </a:r>
            <a:r>
              <a:rPr lang="ru-RU" sz="1600" dirty="0" err="1"/>
              <a:t>syncWorkspace</a:t>
            </a:r>
            <a:r>
              <a:rPr lang="en-US" sz="1600" dirty="0"/>
              <a:t>	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00496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8CEA05-D67F-1A8D-609D-B4FBAE0AEB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6C891-86B1-DAE6-625F-7699DCF6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E18103-5272-D86D-F06F-F2BF3615AD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3192961"/>
            <a:ext cx="10853057" cy="348586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2000" dirty="0"/>
              <a:t>	Целью настоящей работы является проектирование и реализация системы организации информации и управления задачами под названием «Летописец», которая позволит пользователям создавать гибкие структуры данных, управлять задачами, добавлять различные элементы — текст, изображения, файлы, списки и вложенные страницы — а также обеспечит безопасное хранение и синхронизацию данных между устройствами.</a:t>
            </a:r>
          </a:p>
        </p:txBody>
      </p:sp>
    </p:spTree>
    <p:extLst>
      <p:ext uri="{BB962C8B-B14F-4D97-AF65-F5344CB8AC3E}">
        <p14:creationId xmlns:p14="http://schemas.microsoft.com/office/powerpoint/2010/main" val="610428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8ABFB-A5D5-5741-DC2A-3C78C1A0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D49E80A0-7FEF-A592-C028-C0AC9F9A0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89249"/>
            <a:ext cx="4061942" cy="1912775"/>
          </a:xfrm>
        </p:spPr>
        <p:txBody>
          <a:bodyPr>
            <a:normAutofit/>
          </a:bodyPr>
          <a:lstStyle/>
          <a:p>
            <a:r>
              <a:rPr lang="ru-RU" dirty="0"/>
              <a:t>Мобильное приложение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BA7F733-004C-77B3-06AF-B2A77032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74" y="462084"/>
            <a:ext cx="7001852" cy="584916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A4433D23-7FCC-FEBE-43C4-511D045DAE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57" y="2723535"/>
            <a:ext cx="4516014" cy="39101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Каталог </a:t>
            </a:r>
            <a:r>
              <a:rPr lang="ru-RU" sz="1600" dirty="0" err="1"/>
              <a:t>views</a:t>
            </a:r>
            <a:r>
              <a:rPr lang="ru-RU" sz="1600" dirty="0"/>
              <a:t>/ объединяет компоненты пользовательского интерфейса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Каталог </a:t>
            </a:r>
            <a:r>
              <a:rPr lang="ru-RU" sz="1600" dirty="0" err="1"/>
              <a:t>data</a:t>
            </a:r>
            <a:r>
              <a:rPr lang="ru-RU" sz="1600" dirty="0"/>
              <a:t>/ представляет собой уровень доступа к данным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Каталог viewmodels/ содержит классы, которые отвечают за хранение и управление состоянием пользовательского интерфейса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Ресурсы приложения хранятся в директории res/</a:t>
            </a:r>
          </a:p>
        </p:txBody>
      </p:sp>
    </p:spTree>
    <p:extLst>
      <p:ext uri="{BB962C8B-B14F-4D97-AF65-F5344CB8AC3E}">
        <p14:creationId xmlns:p14="http://schemas.microsoft.com/office/powerpoint/2010/main" val="3381354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A3EBB-B120-A00A-7FAC-50361391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err="1"/>
              <a:t>LayeR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A75D8C-3DCD-BD7D-8806-B8CFA529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4433D23-7FCC-FEBE-43C4-511D045DAE4C}"/>
              </a:ext>
            </a:extLst>
          </p:cNvPr>
          <p:cNvSpPr txBox="1">
            <a:spLocks/>
          </p:cNvSpPr>
          <p:nvPr/>
        </p:nvSpPr>
        <p:spPr>
          <a:xfrm>
            <a:off x="382557" y="2304661"/>
            <a:ext cx="4516014" cy="432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ru-RU" sz="16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33" y="1649002"/>
            <a:ext cx="8308182" cy="496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51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A3EBB-B120-A00A-7FAC-50361391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viewmodelS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A75D8C-3DCD-BD7D-8806-B8CFA529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4433D23-7FCC-FEBE-43C4-511D045DAE4C}"/>
              </a:ext>
            </a:extLst>
          </p:cNvPr>
          <p:cNvSpPr txBox="1">
            <a:spLocks/>
          </p:cNvSpPr>
          <p:nvPr/>
        </p:nvSpPr>
        <p:spPr>
          <a:xfrm>
            <a:off x="382557" y="2304661"/>
            <a:ext cx="4516014" cy="432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5C288-EABE-845E-ECFA-909DBBD8708B}"/>
              </a:ext>
            </a:extLst>
          </p:cNvPr>
          <p:cNvSpPr txBox="1"/>
          <p:nvPr/>
        </p:nvSpPr>
        <p:spPr>
          <a:xfrm>
            <a:off x="574104" y="1615133"/>
            <a:ext cx="5440616" cy="410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/>
              <a:t>Методы: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Управление пространствами (создание, редактирование, удаление)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Управление элементами (создание, редактирование, удаление)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setCurrentWorkspace(workspace: Workspace) </a:t>
            </a:r>
            <a:endParaRPr lang="ru-RU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syncWorkspaces(userId: String)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resolveConflict(conflict: WorkspaceConflict, useLocalVersion: Boolean)  </a:t>
            </a:r>
            <a:endParaRPr lang="ru-RU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saveWorkspace(workspace: ApiWorkspace)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425238-2918-3A2D-1873-6F094CB21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267" y="1682183"/>
            <a:ext cx="4601410" cy="4779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612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BD950-6909-5114-C01C-866039FE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4DD386B4-DD94-2AB0-481B-C7BF3666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89249"/>
            <a:ext cx="4061942" cy="1912775"/>
          </a:xfrm>
        </p:spPr>
        <p:txBody>
          <a:bodyPr>
            <a:normAutofit/>
          </a:bodyPr>
          <a:lstStyle/>
          <a:p>
            <a:r>
              <a:rPr lang="en-US" sz="2800" dirty="0"/>
              <a:t>API Service:</a:t>
            </a:r>
            <a:br>
              <a:rPr lang="en-US" sz="2800" dirty="0"/>
            </a:br>
            <a:r>
              <a:rPr lang="ru-RU" sz="2800" dirty="0"/>
              <a:t>Синхронизация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657475CF-D750-7366-3F92-45C7A40533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821" y="2540117"/>
            <a:ext cx="4516014" cy="3910110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ru-RU" sz="1600" dirty="0"/>
              <a:t>Процесс синхронизации включает следующие этапы:</a:t>
            </a:r>
          </a:p>
          <a:p>
            <a:pPr lvl="1">
              <a:lnSpc>
                <a:spcPct val="114000"/>
              </a:lnSpc>
            </a:pPr>
            <a:r>
              <a:rPr lang="ru-RU" dirty="0"/>
              <a:t>Сборка списка изменений с момента последней синхронизации.</a:t>
            </a:r>
          </a:p>
          <a:p>
            <a:pPr lvl="1">
              <a:lnSpc>
                <a:spcPct val="114000"/>
              </a:lnSpc>
            </a:pPr>
            <a:r>
              <a:rPr lang="ru-RU" dirty="0"/>
              <a:t>Отправка изменений на сервер.</a:t>
            </a:r>
          </a:p>
          <a:p>
            <a:pPr lvl="1">
              <a:lnSpc>
                <a:spcPct val="114000"/>
              </a:lnSpc>
            </a:pPr>
            <a:r>
              <a:rPr lang="ru-RU" dirty="0"/>
              <a:t>Получение серверных обновлений.</a:t>
            </a:r>
          </a:p>
          <a:p>
            <a:pPr lvl="1">
              <a:lnSpc>
                <a:spcPct val="114000"/>
              </a:lnSpc>
            </a:pPr>
            <a:r>
              <a:rPr lang="ru-RU" dirty="0"/>
              <a:t>Анализ конфликтов и их разрешение.</a:t>
            </a:r>
          </a:p>
          <a:p>
            <a:pPr lvl="1">
              <a:lnSpc>
                <a:spcPct val="114000"/>
              </a:lnSpc>
            </a:pPr>
            <a:r>
              <a:rPr lang="ru-RU" dirty="0"/>
              <a:t>Обновление локального состояния и </a:t>
            </a:r>
            <a:r>
              <a:rPr lang="en-US" dirty="0"/>
              <a:t>UI</a:t>
            </a:r>
            <a:r>
              <a:rPr lang="ru-RU" dirty="0"/>
              <a:t>.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B77A9E85-B874-7DB4-0754-EA4306F9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08EE8-C798-6762-7643-4BCA0F672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92" y="482284"/>
            <a:ext cx="3656648" cy="5893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905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B02AE-D371-4AB4-480E-68D3B118A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0833C17-C4DF-B1C6-DF49-30F9A7EC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89249"/>
            <a:ext cx="4061942" cy="1912775"/>
          </a:xfrm>
        </p:spPr>
        <p:txBody>
          <a:bodyPr>
            <a:normAutofit/>
          </a:bodyPr>
          <a:lstStyle/>
          <a:p>
            <a:r>
              <a:rPr lang="en-US" dirty="0"/>
              <a:t>API Service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Сохранение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5A0FBEEF-35B0-1979-5055-1471F213A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9" y="2658641"/>
            <a:ext cx="3727083" cy="3910110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ru-RU" sz="1600" dirty="0"/>
              <a:t>Сохраняет рабочее пространство локально или на сервере в зависимости от флага isLocal. Обрабатывает создание и обновление.</a:t>
            </a:r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53BA0B1-BB75-24D3-D9A8-D64CA72E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8751F9-0C3F-30B9-43BB-0BD1DAFBC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107" y="699823"/>
            <a:ext cx="4436415" cy="545835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9EA156-C199-4E0E-4F30-82C8B3CDC31B}"/>
              </a:ext>
            </a:extLst>
          </p:cNvPr>
          <p:cNvSpPr/>
          <p:nvPr/>
        </p:nvSpPr>
        <p:spPr>
          <a:xfrm>
            <a:off x="9093200" y="91440"/>
            <a:ext cx="2936240" cy="1534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31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AF72F-F32E-61C2-4722-65C950031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AB6C3E7B-3862-73EE-E5C8-81000090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Элементы Интерфейса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84D5964A-4D17-5A48-3840-7EFED0438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86895"/>
            <a:ext cx="5579226" cy="2154721"/>
          </a:xfrm>
        </p:spPr>
        <p:txBody>
          <a:bodyPr>
            <a:noAutofit/>
          </a:bodyPr>
          <a:lstStyle/>
          <a:p>
            <a:pPr marL="0" indent="354013">
              <a:lnSpc>
                <a:spcPct val="114000"/>
              </a:lnSpc>
              <a:buNone/>
            </a:pPr>
            <a:r>
              <a:rPr lang="en-US" dirty="0"/>
              <a:t>ExpandableMenuItem</a:t>
            </a:r>
            <a:r>
              <a:rPr lang="ru-RU" dirty="0"/>
              <a:t> реализует функционал раскрывающегося элемента меню. </a:t>
            </a:r>
          </a:p>
          <a:p>
            <a:pPr marL="0" indent="354013">
              <a:lnSpc>
                <a:spcPct val="114000"/>
              </a:lnSpc>
              <a:buNone/>
            </a:pPr>
            <a:r>
              <a:rPr lang="en-US" dirty="0"/>
              <a:t>updateNestedItems</a:t>
            </a:r>
            <a:r>
              <a:rPr lang="ru-RU" dirty="0"/>
              <a:t>() рекурсивно создает новые экземпляры </a:t>
            </a:r>
            <a:r>
              <a:rPr lang="en-US" dirty="0"/>
              <a:t>ExpandableMenuItem</a:t>
            </a:r>
            <a:r>
              <a:rPr lang="ru-RU" dirty="0"/>
              <a:t> для каждого вложенного рабочего пространства.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F0D6CEA6-E6F4-790A-4B19-3E03EAA5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9A86F1-6795-56E8-8574-4DD17344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1" t="10763" r="17125" b="66667"/>
          <a:stretch>
            <a:fillRect/>
          </a:stretch>
        </p:blipFill>
        <p:spPr>
          <a:xfrm>
            <a:off x="7541167" y="1796440"/>
            <a:ext cx="3638369" cy="2345176"/>
          </a:xfrm>
          <a:prstGeom prst="rect">
            <a:avLst/>
          </a:prstGeom>
        </p:spPr>
      </p:pic>
      <p:sp>
        <p:nvSpPr>
          <p:cNvPr id="6" name="Текст 13">
            <a:extLst>
              <a:ext uri="{FF2B5EF4-FFF2-40B4-BE49-F238E27FC236}">
                <a16:creationId xmlns:a16="http://schemas.microsoft.com/office/drawing/2014/main" id="{21D85DFD-1A3A-26A7-2143-2D87F9622504}"/>
              </a:ext>
            </a:extLst>
          </p:cNvPr>
          <p:cNvSpPr txBox="1">
            <a:spLocks/>
          </p:cNvSpPr>
          <p:nvPr/>
        </p:nvSpPr>
        <p:spPr>
          <a:xfrm>
            <a:off x="5852651" y="4466225"/>
            <a:ext cx="5579226" cy="196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54013"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ru-RU" dirty="0"/>
              <a:t>SwipeContainer реализует механизм свайпа для отображения кнопки удаления. </a:t>
            </a:r>
          </a:p>
          <a:p>
            <a:pPr marL="0" indent="354013">
              <a:lnSpc>
                <a:spcPct val="114000"/>
              </a:lnSpc>
              <a:buFont typeface="Wingdings" panose="05000000000000000000" pitchFamily="2" charset="2"/>
              <a:buNone/>
            </a:pPr>
            <a:r>
              <a:rPr lang="ru-RU" dirty="0"/>
              <a:t>Механика свайпа реализована через переопределение методов onInterceptTouchEvent() и onTouchEvent().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6D4A6A-60FE-5B23-C887-DBEBA150C3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44550" b="45875"/>
          <a:stretch>
            <a:fillRect/>
          </a:stretch>
        </p:blipFill>
        <p:spPr bwMode="auto">
          <a:xfrm>
            <a:off x="1240486" y="5005763"/>
            <a:ext cx="4161790" cy="885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6909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52488-62EE-134C-D522-2090F88AB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352E1427-0AA1-6471-7F82-93F00375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89249"/>
            <a:ext cx="4061942" cy="1912775"/>
          </a:xfrm>
        </p:spPr>
        <p:txBody>
          <a:bodyPr>
            <a:normAutofit/>
          </a:bodyPr>
          <a:lstStyle/>
          <a:p>
            <a:r>
              <a:rPr lang="ru-RU" dirty="0"/>
              <a:t>Серверная часть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E26E6973-5A84-F334-29CF-57A42629FF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57" y="2304661"/>
            <a:ext cx="4516014" cy="4328984"/>
          </a:xfrm>
        </p:spPr>
        <p:txBody>
          <a:bodyPr>
            <a:normAutofit/>
          </a:bodyPr>
          <a:lstStyle/>
          <a:p>
            <a:r>
              <a:rPr lang="ru-RU" dirty="0"/>
              <a:t>Основная логика API вынесена в отдельный модуль backend/api</a:t>
            </a:r>
          </a:p>
          <a:p>
            <a:r>
              <a:rPr lang="ru-RU" dirty="0"/>
              <a:t>Модуль пользователей (backend/users/) содержит модель пользователя</a:t>
            </a:r>
          </a:p>
          <a:p>
            <a:r>
              <a:rPr lang="ru-RU" dirty="0"/>
              <a:t>Модуль рабочих пространств представляет собой центральный функциональный блок в директории backend/workspaces/. </a:t>
            </a:r>
          </a:p>
          <a:p>
            <a:r>
              <a:rPr lang="ru-RU" dirty="0"/>
              <a:t>Директория </a:t>
            </a:r>
            <a:r>
              <a:rPr lang="en-US" dirty="0"/>
              <a:t>backend </a:t>
            </a:r>
            <a:r>
              <a:rPr lang="ru-RU" dirty="0"/>
              <a:t>содержит настройки всего серверного приложения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20B9E7A2-F7AE-BC5B-BB44-3776472D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A32B4B-B98C-9A12-BDA0-0912345BD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" b="2409"/>
          <a:stretch/>
        </p:blipFill>
        <p:spPr bwMode="auto">
          <a:xfrm>
            <a:off x="5266370" y="732180"/>
            <a:ext cx="6615882" cy="5393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3803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D37A157-92CC-3FAF-B89A-F3A3DDBE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/>
              <a:t>Диаграмма компонентов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55FE029-77E8-1F0D-1267-8F2E4BBE5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805"/>
            <a:ext cx="11044052" cy="460302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Серверная часть системы представляет собой центральный элемент архитектуры приложения, обеспечивающий хранение, обработку и синхронизацию данных между клиентскими частями — десктопным и мобильным приложениями. Именно на стороне сервера реализуется бизнес-логика, управление доступом, взаимодействие с базой данных и обеспечение безопасности передаваемой информации.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84CB9D-4474-73E0-B0D7-C656D1B8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7C4FBD-DE2F-D0D3-C348-FBCA44D09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6605"/>
            <a:ext cx="12192000" cy="2117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8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41B17-EC07-D3FD-0D15-23CCDBC8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A41835F-6D9D-B342-386A-2B2899EF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39" y="930849"/>
            <a:ext cx="3484463" cy="1048039"/>
          </a:xfrm>
        </p:spPr>
        <p:txBody>
          <a:bodyPr>
            <a:noAutofit/>
          </a:bodyPr>
          <a:lstStyle/>
          <a:p>
            <a:r>
              <a:rPr lang="ru-RU" dirty="0"/>
              <a:t>Модели данных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340B42-7C45-8F62-D356-21F9EB9F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5F9915-C779-1A24-CED0-E1C16B936492}"/>
              </a:ext>
            </a:extLst>
          </p:cNvPr>
          <p:cNvSpPr txBox="1"/>
          <p:nvPr/>
        </p:nvSpPr>
        <p:spPr>
          <a:xfrm>
            <a:off x="509039" y="4628690"/>
            <a:ext cx="3762333" cy="169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1" dirty="0"/>
              <a:t>Пользователи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1" dirty="0"/>
              <a:t>Рабочие пространства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1" dirty="0"/>
              <a:t>Страницы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1" dirty="0"/>
              <a:t>Элементы страницы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A386BA5-772B-F5C4-5563-62FFE7F69D44}"/>
              </a:ext>
            </a:extLst>
          </p:cNvPr>
          <p:cNvSpPr/>
          <p:nvPr/>
        </p:nvSpPr>
        <p:spPr>
          <a:xfrm>
            <a:off x="4236604" y="0"/>
            <a:ext cx="33092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6379AB-CA26-E9ED-F1F5-727471CF36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22" y="365929"/>
            <a:ext cx="7845468" cy="5961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33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E89A2-7F56-08E3-7A65-485B00A2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1CCD506-F72E-EEB5-7415-2EA2029C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115844"/>
            <a:ext cx="4666227" cy="1048039"/>
          </a:xfrm>
        </p:spPr>
        <p:txBody>
          <a:bodyPr>
            <a:noAutofit/>
          </a:bodyPr>
          <a:lstStyle/>
          <a:p>
            <a:r>
              <a:rPr lang="ru-RU" sz="3000" dirty="0"/>
              <a:t>Сериализаторы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2F5C1D-7136-74A1-A2BB-8EAF3EFF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1090A49-63D6-7687-2194-9BE84E45A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199" y="2613370"/>
            <a:ext cx="3934461" cy="35637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i="1" dirty="0"/>
          </a:p>
          <a:p>
            <a:pPr>
              <a:lnSpc>
                <a:spcPct val="110000"/>
              </a:lnSpc>
            </a:pPr>
            <a:r>
              <a:rPr lang="ru-RU" i="1" dirty="0"/>
              <a:t>Сериализаторы:</a:t>
            </a:r>
            <a:endParaRPr lang="en-US" i="1" dirty="0"/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ru-RU" b="0" i="1" dirty="0"/>
              <a:t>Преобразуют сложные объекты в плоские структуры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ru-RU" b="0" i="1" dirty="0"/>
              <a:t>Обрабатывают вложенные отношения между моделями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73EC05FE-DFAF-3103-5362-7076B810475B}"/>
              </a:ext>
            </a:extLst>
          </p:cNvPr>
          <p:cNvGraphicFramePr/>
          <p:nvPr/>
        </p:nvGraphicFramePr>
        <p:xfrm>
          <a:off x="5427406" y="1369474"/>
          <a:ext cx="6454845" cy="5245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676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08ABD-39C5-8158-7D38-A5ADC1DEE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4907B-10F0-F4FA-1485-D3B8CF2F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C53C71-C9E5-8322-D45F-F11A69973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7" y="1857360"/>
            <a:ext cx="11044052" cy="475569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Рост интереса к цифровой организации жизни и повышение требований к доступности и надёжности инструментов управления данными.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Увеличение потребности в решениях, полностью соответствующих российским стандартам безопасности и законодательства в сфере обработки персональных данных.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Необходимость развития отечественного программного обеспечения, способного заменить уходящие с рынка внешние платформы и стать основой для дальнейшего технологического роста.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2A1E86-0069-8BD8-9C6F-B9A33E34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154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E89A2-7F56-08E3-7A65-485B00A2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1CCD506-F72E-EEB5-7415-2EA2029C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864958"/>
            <a:ext cx="4061942" cy="1048039"/>
          </a:xfrm>
        </p:spPr>
        <p:txBody>
          <a:bodyPr>
            <a:noAutofit/>
          </a:bodyPr>
          <a:lstStyle/>
          <a:p>
            <a:r>
              <a:rPr lang="ru-RU" dirty="0" err="1"/>
              <a:t>Эндпоинты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2F5C1D-7136-74A1-A2BB-8EAF3EFF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1090A49-63D6-7687-2194-9BE84E45A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199" y="2613370"/>
            <a:ext cx="3934461" cy="35637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i="1" dirty="0"/>
          </a:p>
          <a:p>
            <a:pPr>
              <a:lnSpc>
                <a:spcPct val="110000"/>
              </a:lnSpc>
            </a:pPr>
            <a:r>
              <a:rPr lang="ru-RU" i="1" dirty="0"/>
              <a:t>Настройка </a:t>
            </a:r>
            <a:r>
              <a:rPr lang="en-US" i="1" dirty="0"/>
              <a:t>API endpoints</a:t>
            </a:r>
            <a:r>
              <a:rPr lang="ru-RU" i="1" dirty="0"/>
              <a:t>: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ru-RU" b="0" i="1" dirty="0"/>
              <a:t>DRF </a:t>
            </a:r>
            <a:r>
              <a:rPr lang="ru-RU" b="0" i="1" dirty="0" err="1"/>
              <a:t>Router</a:t>
            </a:r>
            <a:r>
              <a:rPr lang="ru-RU" b="0" i="1" dirty="0"/>
              <a:t> для автоматической генерации стандартных маршрутов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ru-RU" b="0" i="1" dirty="0"/>
              <a:t>Кастомные пути для специализированных операций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56565C-132F-19B8-ED7D-AC90DF0E55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9325" y="1388978"/>
            <a:ext cx="7114598" cy="21396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89832-7396-9BEA-DE61-B0289D0E9EF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97975" y="3763593"/>
            <a:ext cx="6975947" cy="2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79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D24C-B92B-02A6-B37E-2E72B40D9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4205394-8F8D-458F-6165-736E375F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Админ-зона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70E29F0-5097-5858-C75B-33424FE4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70B124-CE49-BBC5-B8DC-2AFA40391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91" y="1634762"/>
            <a:ext cx="2343650" cy="488708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BBB539-3DA6-B9E3-E8E4-5241A7378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12" y="1634762"/>
            <a:ext cx="5363501" cy="27509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9F2EED6-9D41-B997-8CBB-AA71E7008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13" y="4530202"/>
            <a:ext cx="5363501" cy="199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16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EFE0-EA81-5FEE-ED87-64D2B1B56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23EBB37-A4AA-6F1E-540F-A7C73CCE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400" dirty="0"/>
              <a:t>Безопасность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3A4A7BB0-B57A-67CC-6C6B-732BB6FA7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3117"/>
            <a:ext cx="11044052" cy="3349709"/>
          </a:xfrm>
        </p:spPr>
        <p:txBody>
          <a:bodyPr numCol="2"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ru-RU" b="1" dirty="0"/>
              <a:t>JWT-аутентификация</a:t>
            </a:r>
          </a:p>
          <a:p>
            <a:pPr>
              <a:lnSpc>
                <a:spcPct val="100000"/>
              </a:lnSpc>
            </a:pPr>
            <a:r>
              <a:rPr lang="ru-RU" dirty="0"/>
              <a:t>отсутствие хранения на сервере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интеграция с фронтендом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u-RU" dirty="0"/>
              <a:t>истечение срока действия.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ru-RU" b="1" dirty="0"/>
              <a:t>Проверка прав доступа</a:t>
            </a:r>
          </a:p>
          <a:p>
            <a:pPr>
              <a:lnSpc>
                <a:spcPct val="150000"/>
              </a:lnSpc>
            </a:pPr>
            <a:r>
              <a:rPr lang="ru-RU" dirty="0"/>
              <a:t>Доступ к страницам и контенту </a:t>
            </a:r>
            <a:br>
              <a:rPr lang="en-US" dirty="0"/>
            </a:br>
            <a:r>
              <a:rPr lang="ru-RU" dirty="0"/>
              <a:t>ограничен на уровне пространств.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ru-RU" b="1" dirty="0"/>
              <a:t>Истечение токенов</a:t>
            </a:r>
          </a:p>
          <a:p>
            <a:pPr>
              <a:lnSpc>
                <a:spcPct val="150000"/>
              </a:lnSpc>
            </a:pPr>
            <a:r>
              <a:rPr lang="ru-RU" dirty="0"/>
              <a:t>Access-токены действуют 5–15 минут.</a:t>
            </a:r>
          </a:p>
          <a:p>
            <a:pPr>
              <a:lnSpc>
                <a:spcPct val="150000"/>
              </a:lnSpc>
            </a:pPr>
            <a:r>
              <a:rPr lang="ru-RU" dirty="0" err="1"/>
              <a:t>Refresh</a:t>
            </a:r>
            <a:r>
              <a:rPr lang="ru-RU" dirty="0"/>
              <a:t>-токены используются для обновления и могут быть отозваны.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87298D-90EE-F722-3648-F86CE5AE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12E2E-B8BC-1317-CED7-965B3B690764}"/>
              </a:ext>
            </a:extLst>
          </p:cNvPr>
          <p:cNvSpPr txBox="1"/>
          <p:nvPr/>
        </p:nvSpPr>
        <p:spPr>
          <a:xfrm>
            <a:off x="838199" y="1822788"/>
            <a:ext cx="11044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JWT (JSON Web </a:t>
            </a:r>
            <a:r>
              <a:rPr lang="ru-RU" b="1" dirty="0" err="1"/>
              <a:t>Token</a:t>
            </a:r>
            <a:r>
              <a:rPr lang="ru-RU" b="1" dirty="0"/>
              <a:t>) </a:t>
            </a:r>
            <a:r>
              <a:rPr lang="ru-RU" dirty="0"/>
              <a:t>— это современный стандарт аутентификации, который позволяет безопасно передавать информацию между клиентом и сервером. </a:t>
            </a:r>
          </a:p>
        </p:txBody>
      </p:sp>
    </p:spTree>
    <p:extLst>
      <p:ext uri="{BB962C8B-B14F-4D97-AF65-F5344CB8AC3E}">
        <p14:creationId xmlns:p14="http://schemas.microsoft.com/office/powerpoint/2010/main" val="2979380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15D26C6-8014-D1C6-EE74-0B54C5FF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FA4E67-DC0E-6152-842F-B289B4B84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17133"/>
            <a:ext cx="4728882" cy="47556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REST API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/>
              <a:t>Тестирование с помощью специализированного программного обеспечения.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Проверка CRUD-операций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Аутентификация и авторизация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Обработка ошибок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Синхронизация данных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AFF99EC-809C-215E-091A-5037F847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40D56342-A907-017F-54B0-BFBE020780D5}"/>
              </a:ext>
            </a:extLst>
          </p:cNvPr>
          <p:cNvSpPr txBox="1">
            <a:spLocks/>
          </p:cNvSpPr>
          <p:nvPr/>
        </p:nvSpPr>
        <p:spPr>
          <a:xfrm>
            <a:off x="6373905" y="1617133"/>
            <a:ext cx="5230907" cy="4755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b="1" dirty="0"/>
              <a:t>Клиентская часть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dirty="0"/>
              <a:t>Применялись ручное и автоматизированное тестирование.</a:t>
            </a:r>
          </a:p>
          <a:p>
            <a:pPr>
              <a:lnSpc>
                <a:spcPct val="150000"/>
              </a:lnSpc>
            </a:pPr>
            <a:r>
              <a:rPr lang="ru-RU" dirty="0"/>
              <a:t>Ручное тестирование - выполнение пользовательских сценариев на реальных устройствах и эмуляторах</a:t>
            </a:r>
          </a:p>
          <a:p>
            <a:pPr>
              <a:lnSpc>
                <a:spcPct val="150000"/>
              </a:lnSpc>
            </a:pPr>
            <a:r>
              <a:rPr lang="ru-RU" dirty="0"/>
              <a:t>Юнит-тестирование - проверка логики обработки данных внутри клиентского кода, включая работу с форматированием, локальным хранением и сериализацией. </a:t>
            </a:r>
          </a:p>
        </p:txBody>
      </p:sp>
    </p:spTree>
    <p:extLst>
      <p:ext uri="{BB962C8B-B14F-4D97-AF65-F5344CB8AC3E}">
        <p14:creationId xmlns:p14="http://schemas.microsoft.com/office/powerpoint/2010/main" val="2338581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B11DA6B-0426-9036-F8A8-EC0974EA8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03" y="407856"/>
            <a:ext cx="8651034" cy="823785"/>
          </a:xfrm>
        </p:spPr>
        <p:txBody>
          <a:bodyPr>
            <a:normAutofit/>
          </a:bodyPr>
          <a:lstStyle/>
          <a:p>
            <a:r>
              <a:rPr lang="ru-RU" dirty="0"/>
              <a:t>Тест-кейсы для пространств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505036B-03F0-7326-8708-C96E0A2AA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D6CEAF-8225-D8F8-B724-819E6743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81A7FA-FC85-9701-2FA9-AD7559C54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17133"/>
            <a:ext cx="11029889" cy="4009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545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8FF030D-41EF-C84C-77E4-3A2402D0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юнит-тестов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C7EB4D2-75AB-BF3F-CB67-7A07368F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35</a:t>
            </a:fld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85A0126-C950-A93B-EB80-68E1D62063E7}"/>
              </a:ext>
            </a:extLst>
          </p:cNvPr>
          <p:cNvGraphicFramePr>
            <a:graphicFrameLocks noGrp="1"/>
          </p:cNvGraphicFramePr>
          <p:nvPr/>
        </p:nvGraphicFramePr>
        <p:xfrm>
          <a:off x="455644" y="1407518"/>
          <a:ext cx="11044050" cy="5217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8810">
                  <a:extLst>
                    <a:ext uri="{9D8B030D-6E8A-4147-A177-3AD203B41FA5}">
                      <a16:colId xmlns:a16="http://schemas.microsoft.com/office/drawing/2014/main" val="3509538175"/>
                    </a:ext>
                  </a:extLst>
                </a:gridCol>
                <a:gridCol w="2208810">
                  <a:extLst>
                    <a:ext uri="{9D8B030D-6E8A-4147-A177-3AD203B41FA5}">
                      <a16:colId xmlns:a16="http://schemas.microsoft.com/office/drawing/2014/main" val="1178402162"/>
                    </a:ext>
                  </a:extLst>
                </a:gridCol>
                <a:gridCol w="2208810">
                  <a:extLst>
                    <a:ext uri="{9D8B030D-6E8A-4147-A177-3AD203B41FA5}">
                      <a16:colId xmlns:a16="http://schemas.microsoft.com/office/drawing/2014/main" val="334342027"/>
                    </a:ext>
                  </a:extLst>
                </a:gridCol>
                <a:gridCol w="2208810">
                  <a:extLst>
                    <a:ext uri="{9D8B030D-6E8A-4147-A177-3AD203B41FA5}">
                      <a16:colId xmlns:a16="http://schemas.microsoft.com/office/drawing/2014/main" val="1557658464"/>
                    </a:ext>
                  </a:extLst>
                </a:gridCol>
                <a:gridCol w="2208810">
                  <a:extLst>
                    <a:ext uri="{9D8B030D-6E8A-4147-A177-3AD203B41FA5}">
                      <a16:colId xmlns:a16="http://schemas.microsoft.com/office/drawing/2014/main" val="555453864"/>
                    </a:ext>
                  </a:extLst>
                </a:gridCol>
              </a:tblGrid>
              <a:tr h="696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Тип тест-кейсов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Этап разработки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Общее количество тест-кейсов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Количество пройденных тестов (Десктоп приложение)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Количество пройденных тестов (Мобильное приложение)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74407173"/>
                  </a:ext>
                </a:extLst>
              </a:tr>
              <a:tr h="214992">
                <a:tc row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Базовая работа с данными</a:t>
                      </a:r>
                      <a:endParaRPr lang="ru-RU" sz="9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Этап 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17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15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312984151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Этап 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21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20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2304746592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Этап 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272161221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Этап 4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23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610874666"/>
                  </a:ext>
                </a:extLst>
              </a:tr>
              <a:tr h="214992">
                <a:tc row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Сериализация и форматирование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Этап 1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12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2027254454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Этап 2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7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2482396683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Этап 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11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11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935879327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Этап 4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12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12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723510310"/>
                  </a:ext>
                </a:extLst>
              </a:tr>
              <a:tr h="214992">
                <a:tc row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Локальное хранение и оффлайн-режим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Этап 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9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377929313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Этап 2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9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2649052643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Этап 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9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9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634673440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Этап 4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9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9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5306515"/>
                  </a:ext>
                </a:extLst>
              </a:tr>
              <a:tr h="214992">
                <a:tc row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Интеграция с API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Этап 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31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2145457779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Этап 2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0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3002742878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Этап 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23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17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334798264"/>
                  </a:ext>
                </a:extLst>
              </a:tr>
              <a:tr h="2149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Этап 4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31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31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3727060857"/>
                  </a:ext>
                </a:extLst>
              </a:tr>
              <a:tr h="21499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Итого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75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75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dirty="0">
                          <a:effectLst/>
                        </a:rPr>
                        <a:t>75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87" marR="51587" marT="0" marB="0"/>
                </a:tc>
                <a:extLst>
                  <a:ext uri="{0D108BD9-81ED-4DB2-BD59-A6C34878D82A}">
                    <a16:rowId xmlns:a16="http://schemas.microsoft.com/office/drawing/2014/main" val="2322258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58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CDB322-FEC9-4D9F-50FF-82D401F4ED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4448F8A3-8493-E2CA-BAE6-623ACC21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38CBAC3-131B-270A-68A8-813D8912BB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1675" y="3246438"/>
            <a:ext cx="10159075" cy="3253215"/>
          </a:xfrm>
        </p:spPr>
        <p:txBody>
          <a:bodyPr numCol="1" spcCol="360000">
            <a:norm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ru-RU" sz="2000" dirty="0"/>
              <a:t>	Система является работоспособной, тестируемой и уже сейчас может быть использована различными категориями пользователей — студентами, школьниками, офисными работниками и людьми, привыкшими планировать свою жизнь. Разработка полностью соответствует поставленным задачам и требованиям технического задания, что подтверждает успешное выполнение выпускной квалификационной работы. </a:t>
            </a:r>
          </a:p>
        </p:txBody>
      </p:sp>
    </p:spTree>
    <p:extLst>
      <p:ext uri="{BB962C8B-B14F-4D97-AF65-F5344CB8AC3E}">
        <p14:creationId xmlns:p14="http://schemas.microsoft.com/office/powerpoint/2010/main" val="1230162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81BE4-68B7-EDE3-418E-C3B86B3D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Песец кольского полуострова: ПОРА сохранять!» — Проектный офис развития  Арктики">
            <a:extLst>
              <a:ext uri="{FF2B5EF4-FFF2-40B4-BE49-F238E27FC236}">
                <a16:creationId xmlns:a16="http://schemas.microsoft.com/office/drawing/2014/main" id="{7F7189F1-E7B6-CE0E-8296-8B4FCFBA1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537" y="1"/>
            <a:ext cx="13740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175B981-5BA9-640B-61DA-5CE844F7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Спасибо за внимание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B58617-6EA1-A3B5-FC1E-6C2EE5AE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280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9ECFC-2498-9586-834A-BF2D5D50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B7F4451-2FF3-084F-F47E-B557D51EA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0590" y="1976973"/>
            <a:ext cx="6760226" cy="2473729"/>
          </a:xfrm>
        </p:spPr>
        <p:txBody>
          <a:bodyPr>
            <a:normAutofit/>
          </a:bodyPr>
          <a:lstStyle/>
          <a:p>
            <a:r>
              <a:rPr lang="ru-RU" sz="2800" dirty="0"/>
              <a:t>Разработка системы для организации информации и управления задачами «Летописец»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A298A76-4F0E-2AB6-DC35-5FD19A017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7138" y="6482492"/>
            <a:ext cx="1949450" cy="28901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18.06.2025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646118C-672C-21D7-FFFA-C05A0BF53B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0590" y="4979008"/>
            <a:ext cx="6760090" cy="1503484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Студенты 8В13</a:t>
            </a:r>
            <a:r>
              <a:rPr lang="en-US" dirty="0"/>
              <a:t>:</a:t>
            </a:r>
            <a:endParaRPr lang="ru-RU" dirty="0"/>
          </a:p>
          <a:p>
            <a:pPr algn="r"/>
            <a:r>
              <a:rPr lang="ru-RU" dirty="0"/>
              <a:t>И.А. Войтенко</a:t>
            </a:r>
          </a:p>
          <a:p>
            <a:pPr algn="r"/>
            <a:r>
              <a:rPr lang="ru-RU" dirty="0"/>
              <a:t>В.А. Ерохина</a:t>
            </a:r>
          </a:p>
          <a:p>
            <a:pPr algn="r"/>
            <a:r>
              <a:rPr lang="ru-RU" dirty="0"/>
              <a:t>В.А. Игнатьева</a:t>
            </a:r>
          </a:p>
        </p:txBody>
      </p:sp>
      <p:sp>
        <p:nvSpPr>
          <p:cNvPr id="2" name="Текст 6">
            <a:extLst>
              <a:ext uri="{FF2B5EF4-FFF2-40B4-BE49-F238E27FC236}">
                <a16:creationId xmlns:a16="http://schemas.microsoft.com/office/drawing/2014/main" id="{AF9E74F9-0CCD-14E3-4E24-67508DD6AAC1}"/>
              </a:ext>
            </a:extLst>
          </p:cNvPr>
          <p:cNvSpPr txBox="1">
            <a:spLocks/>
          </p:cNvSpPr>
          <p:nvPr/>
        </p:nvSpPr>
        <p:spPr>
          <a:xfrm>
            <a:off x="4970590" y="4979008"/>
            <a:ext cx="6760090" cy="1503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Научный руководитель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Доцент ОИТ ИШИТР</a:t>
            </a:r>
            <a:br>
              <a:rPr lang="ru-RU" dirty="0"/>
            </a:br>
            <a:r>
              <a:rPr lang="ru-RU" dirty="0"/>
              <a:t>А.В. Погребной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FDBB3A-1CFA-1A14-1CF1-560325C8C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4" y="1758820"/>
            <a:ext cx="3340359" cy="33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7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65114-739F-2EF5-6D4C-01DC757BC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27FBA-7F38-F9A1-5063-0488EC90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опроса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DED658-C238-39F0-6C83-BC8DD769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3" name="Рисунок 2" descr="Диаграмма ответов в Формах. Вопрос: 2. Храните ли вы в письменном виде заметки, задачи или планы?. Количество ответов: 66 ответов.">
            <a:extLst>
              <a:ext uri="{FF2B5EF4-FFF2-40B4-BE49-F238E27FC236}">
                <a16:creationId xmlns:a16="http://schemas.microsoft.com/office/drawing/2014/main" id="{246210B6-E68D-C007-C2A1-E69E6C8491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6502" r="12006" b="8496"/>
          <a:stretch/>
        </p:blipFill>
        <p:spPr bwMode="auto">
          <a:xfrm>
            <a:off x="389466" y="1617133"/>
            <a:ext cx="5291668" cy="220196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Рисунок 5" descr="Диаграмма ответов в Формах. Вопрос: 3. Если храните, то где?. Количество ответов: 44 ответа.">
            <a:extLst>
              <a:ext uri="{FF2B5EF4-FFF2-40B4-BE49-F238E27FC236}">
                <a16:creationId xmlns:a16="http://schemas.microsoft.com/office/drawing/2014/main" id="{9ACD139E-45B8-1F6F-5BF8-7074968BAA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" t="4822" r="6793" b="10848"/>
          <a:stretch/>
        </p:blipFill>
        <p:spPr bwMode="auto">
          <a:xfrm>
            <a:off x="6163734" y="1512154"/>
            <a:ext cx="5554134" cy="241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Диаграмма ответов в Формах. Вопрос: 4. Если хотите, но не ведете, то почему?. Количество ответов: 34 ответа.">
            <a:extLst>
              <a:ext uri="{FF2B5EF4-FFF2-40B4-BE49-F238E27FC236}">
                <a16:creationId xmlns:a16="http://schemas.microsoft.com/office/drawing/2014/main" id="{BC9B160B-9EEE-3553-0750-273CF61135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5868" r="2190" b="9465"/>
          <a:stretch/>
        </p:blipFill>
        <p:spPr bwMode="auto">
          <a:xfrm>
            <a:off x="389466" y="4096607"/>
            <a:ext cx="5338225" cy="221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Диаграмма ответов в Формах. Вопрос: 5. Какие минусы в своём способе можете назвать? . Количество ответов: 48 ответов.">
            <a:extLst>
              <a:ext uri="{FF2B5EF4-FFF2-40B4-BE49-F238E27FC236}">
                <a16:creationId xmlns:a16="http://schemas.microsoft.com/office/drawing/2014/main" id="{9EFBE532-5923-84A2-D56A-3D30B2C0E4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3" r="7572" b="8456"/>
          <a:stretch/>
        </p:blipFill>
        <p:spPr bwMode="auto">
          <a:xfrm>
            <a:off x="6163734" y="4096607"/>
            <a:ext cx="5554134" cy="2456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89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D010-E483-A876-C17C-CC9CB235D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CB0C2-8742-A78C-DB15-AA1BA025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5DA211A-6B58-FC6A-2EE8-247CC9C3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5</a:t>
            </a:fld>
            <a:endParaRPr lang="ru-RU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DD6AB5EB-376E-905E-AA45-CFD2F62C0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475614"/>
              </p:ext>
            </p:extLst>
          </p:nvPr>
        </p:nvGraphicFramePr>
        <p:xfrm>
          <a:off x="309748" y="1432300"/>
          <a:ext cx="11572505" cy="502902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12836">
                  <a:extLst>
                    <a:ext uri="{9D8B030D-6E8A-4147-A177-3AD203B41FA5}">
                      <a16:colId xmlns:a16="http://schemas.microsoft.com/office/drawing/2014/main" val="2227974627"/>
                    </a:ext>
                  </a:extLst>
                </a:gridCol>
                <a:gridCol w="1711569">
                  <a:extLst>
                    <a:ext uri="{9D8B030D-6E8A-4147-A177-3AD203B41FA5}">
                      <a16:colId xmlns:a16="http://schemas.microsoft.com/office/drawing/2014/main" val="3227483617"/>
                    </a:ext>
                  </a:extLst>
                </a:gridCol>
                <a:gridCol w="1946031">
                  <a:extLst>
                    <a:ext uri="{9D8B030D-6E8A-4147-A177-3AD203B41FA5}">
                      <a16:colId xmlns:a16="http://schemas.microsoft.com/office/drawing/2014/main" val="1355416146"/>
                    </a:ext>
                  </a:extLst>
                </a:gridCol>
                <a:gridCol w="2145323">
                  <a:extLst>
                    <a:ext uri="{9D8B030D-6E8A-4147-A177-3AD203B41FA5}">
                      <a16:colId xmlns:a16="http://schemas.microsoft.com/office/drawing/2014/main" val="2372266381"/>
                    </a:ext>
                  </a:extLst>
                </a:gridCol>
                <a:gridCol w="1711569">
                  <a:extLst>
                    <a:ext uri="{9D8B030D-6E8A-4147-A177-3AD203B41FA5}">
                      <a16:colId xmlns:a16="http://schemas.microsoft.com/office/drawing/2014/main" val="3658223464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978076883"/>
                    </a:ext>
                  </a:extLst>
                </a:gridCol>
                <a:gridCol w="1671454">
                  <a:extLst>
                    <a:ext uri="{9D8B030D-6E8A-4147-A177-3AD203B41FA5}">
                      <a16:colId xmlns:a16="http://schemas.microsoft.com/office/drawing/2014/main" val="268990061"/>
                    </a:ext>
                  </a:extLst>
                </a:gridCol>
              </a:tblGrid>
              <a:tr h="43099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Приложение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Вложенность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Простота использования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Персонализация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Безопасность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Цена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Платформа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3505816"/>
                  </a:ext>
                </a:extLst>
              </a:tr>
              <a:tr h="10631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Летописец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ПК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ru-RU" sz="1800" u="none" strike="noStrike" dirty="0">
                          <a:effectLst/>
                        </a:rPr>
                        <a:t>Смартфон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683869"/>
                  </a:ext>
                </a:extLst>
              </a:tr>
              <a:tr h="1063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Planfix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Браузер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ru-RU" sz="1800" u="none" strike="noStrike" dirty="0">
                          <a:effectLst/>
                        </a:rPr>
                        <a:t>ПК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ru-RU" sz="1800" u="none" strike="noStrike" dirty="0">
                          <a:effectLst/>
                        </a:rPr>
                        <a:t>Смартфон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9051064"/>
                  </a:ext>
                </a:extLst>
              </a:tr>
              <a:tr h="64170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Мегаплан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4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Браузер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ru-RU" sz="1800" u="none" strike="noStrike" dirty="0">
                          <a:effectLst/>
                        </a:rPr>
                        <a:t>Смартфон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02040594"/>
                  </a:ext>
                </a:extLst>
              </a:tr>
              <a:tr h="641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YouGile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2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5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Браузер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ru-RU" sz="1800" u="none" strike="noStrike" dirty="0">
                          <a:effectLst/>
                        </a:rPr>
                        <a:t>Смартфон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4054970"/>
                  </a:ext>
                </a:extLst>
              </a:tr>
              <a:tr h="1063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MyTracker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3</a:t>
                      </a:r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>
                          <a:effectLst/>
                        </a:rPr>
                        <a:t>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Браузер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ru-RU" sz="1800" u="none" strike="noStrike" dirty="0">
                          <a:effectLst/>
                        </a:rPr>
                        <a:t>ПК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ru-RU" sz="1800" u="none" strike="noStrike" dirty="0">
                          <a:effectLst/>
                        </a:rPr>
                        <a:t>Смартфон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0380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333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B406C1-7898-F7DD-897C-416303551D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C95B4-60F6-676D-1423-3D9A3FD1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Общие требования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27FE39-C4DF-F705-36D3-04941A8D94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9306" y="3225800"/>
            <a:ext cx="8963355" cy="327385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Создание, редактирование и удаление рабочих пространств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Поддержка вложенных рабочих пространств и страниц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Возможность добавления, редактирования и удаления различных элементов контента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Синхронизация данных между </a:t>
            </a:r>
            <a:r>
              <a:rPr lang="ru-RU" dirty="0" err="1"/>
              <a:t>десктопным</a:t>
            </a:r>
            <a:r>
              <a:rPr lang="ru-RU" dirty="0"/>
              <a:t> и мобильным клиентами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Безопасность хранения информации через JWT-аутентификацию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Наличие </a:t>
            </a:r>
            <a:r>
              <a:rPr lang="ru-RU" dirty="0" err="1"/>
              <a:t>оффлайн</a:t>
            </a:r>
            <a:r>
              <a:rPr lang="ru-RU" dirty="0"/>
              <a:t>-режима</a:t>
            </a:r>
          </a:p>
        </p:txBody>
      </p:sp>
    </p:spTree>
    <p:extLst>
      <p:ext uri="{BB962C8B-B14F-4D97-AF65-F5344CB8AC3E}">
        <p14:creationId xmlns:p14="http://schemas.microsoft.com/office/powerpoint/2010/main" val="132389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ABC9-E89E-24E8-16DF-5205E399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064A2-7320-4EDA-FCD7-E44C5259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Рабочие пространства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AD4F56-C81E-715A-5C30-FE1231386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168" y="3204957"/>
            <a:ext cx="3724469" cy="332060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Свойства пространства</a:t>
            </a:r>
            <a:r>
              <a:rPr lang="en-US" b="1" dirty="0"/>
              <a:t>:</a:t>
            </a:r>
            <a:endParaRPr lang="ru-RU" b="1" dirty="0"/>
          </a:p>
          <a:p>
            <a:pPr marL="0" indent="0">
              <a:lnSpc>
                <a:spcPct val="150000"/>
              </a:lnSpc>
              <a:buNone/>
            </a:pPr>
            <a:r>
              <a:rPr lang="ru-RU" u="sng" dirty="0"/>
              <a:t>Обязательные поля: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Название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Ссылка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u="sng" dirty="0"/>
              <a:t>Необязательные поля: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Иконка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70E48A-0C61-6038-34DA-62ED093B2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8F21-5EB0-C941-794E-D09906E6BC1C}"/>
              </a:ext>
            </a:extLst>
          </p:cNvPr>
          <p:cNvSpPr txBox="1"/>
          <p:nvPr/>
        </p:nvSpPr>
        <p:spPr>
          <a:xfrm>
            <a:off x="1458168" y="1739988"/>
            <a:ext cx="8300853" cy="1282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Рабочее пространство </a:t>
            </a:r>
            <a:r>
              <a:rPr lang="ru-RU" dirty="0"/>
              <a:t>– это ваш личный цифровой блокнот или проектная папка, где вы можете хранить информацию, создавать страницы, добавлять задачи и работать с различным контентом.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0DC91-AF2B-F32B-68CF-8E0C2CECE590}"/>
              </a:ext>
            </a:extLst>
          </p:cNvPr>
          <p:cNvSpPr txBox="1"/>
          <p:nvPr/>
        </p:nvSpPr>
        <p:spPr>
          <a:xfrm>
            <a:off x="6096000" y="3204957"/>
            <a:ext cx="4093028" cy="2529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Элементы пространства</a:t>
            </a:r>
            <a:r>
              <a:rPr lang="en-US" b="1" dirty="0"/>
              <a:t>:</a:t>
            </a:r>
            <a:endParaRPr lang="ru-RU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Ссылка на новую страницу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Форматируемый текст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Чекбокс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Изображение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Файл</a:t>
            </a:r>
          </a:p>
        </p:txBody>
      </p:sp>
    </p:spTree>
    <p:extLst>
      <p:ext uri="{BB962C8B-B14F-4D97-AF65-F5344CB8AC3E}">
        <p14:creationId xmlns:p14="http://schemas.microsoft.com/office/powerpoint/2010/main" val="8792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1FD1A1F-C61E-F152-E915-CEB2FCE9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53" y="501650"/>
            <a:ext cx="4737369" cy="1677346"/>
          </a:xfrm>
        </p:spPr>
        <p:txBody>
          <a:bodyPr>
            <a:normAutofit/>
          </a:bodyPr>
          <a:lstStyle/>
          <a:p>
            <a:r>
              <a:rPr lang="ru-RU" dirty="0"/>
              <a:t>Диаграммы использования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2A752BF-798C-66D7-AA6C-FE2697D57A7A}"/>
              </a:ext>
            </a:extLst>
          </p:cNvPr>
          <p:cNvSpPr/>
          <p:nvPr/>
        </p:nvSpPr>
        <p:spPr>
          <a:xfrm>
            <a:off x="5116749" y="155642"/>
            <a:ext cx="6974732" cy="6200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F894BA5-AC51-E97B-12A2-DC8C877D66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8325" y="3844413"/>
            <a:ext cx="4078288" cy="2511937"/>
          </a:xfrm>
        </p:spPr>
        <p:txBody>
          <a:bodyPr>
            <a:normAutofit/>
          </a:bodyPr>
          <a:lstStyle/>
          <a:p>
            <a:r>
              <a:rPr lang="ru-RU" i="1" dirty="0"/>
              <a:t>Целевая аудитория</a:t>
            </a:r>
            <a:r>
              <a:rPr lang="en-US" i="1" dirty="0"/>
              <a:t>:</a:t>
            </a:r>
            <a:endParaRPr lang="ru-RU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Студенты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Школьники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Офисные работники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Люди, привыкшие планировать жизнь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448BE6F-FBB2-5ABC-9AA2-0E9D1190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B02263-6D83-3A6B-1B6D-85D6BEC4B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03" y="3512976"/>
            <a:ext cx="7048623" cy="268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E9D34F-1FA5-5C4D-C3E0-B8DDC5081A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90" y="500679"/>
            <a:ext cx="5301259" cy="2298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88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BF016-459D-1B54-D8D8-A63112612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E23470-C33C-52F8-6AAD-84C4B8E4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Технологии разработки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9490A0-DA0B-6C5C-21D6-1E52DA60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BED0-BC96-452D-AAD4-E12815FB40C7}" type="slidenum">
              <a:rPr lang="ru-RU" smtClean="0"/>
              <a:pPr/>
              <a:t>9</a:t>
            </a:fld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7610AB7-3831-BB29-35A0-858C7FE3CBF8}"/>
              </a:ext>
            </a:extLst>
          </p:cNvPr>
          <p:cNvGrpSpPr/>
          <p:nvPr/>
        </p:nvGrpSpPr>
        <p:grpSpPr>
          <a:xfrm>
            <a:off x="1408116" y="5087867"/>
            <a:ext cx="9103365" cy="954107"/>
            <a:chOff x="1297925" y="2015295"/>
            <a:chExt cx="9103365" cy="954107"/>
          </a:xfrm>
        </p:grpSpPr>
        <p:pic>
          <p:nvPicPr>
            <p:cNvPr id="1026" name="Picture 2" descr="Все о KotlinВсе о Kotlin - блог CODDY в Москве">
              <a:extLst>
                <a:ext uri="{FF2B5EF4-FFF2-40B4-BE49-F238E27FC236}">
                  <a16:creationId xmlns:a16="http://schemas.microsoft.com/office/drawing/2014/main" id="{62816E1E-C3F6-D2F0-0921-DFCE6B7B1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193" b="32116"/>
            <a:stretch>
              <a:fillRect/>
            </a:stretch>
          </p:blipFill>
          <p:spPr bwMode="auto">
            <a:xfrm>
              <a:off x="1297925" y="2118049"/>
              <a:ext cx="2800350" cy="58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8C9799-23F8-6EDF-2522-B1AB3A1F7F15}"/>
                </a:ext>
              </a:extLst>
            </p:cNvPr>
            <p:cNvSpPr txBox="1"/>
            <p:nvPr/>
          </p:nvSpPr>
          <p:spPr>
            <a:xfrm>
              <a:off x="4107582" y="2015295"/>
              <a:ext cx="62937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/>
                <a:t>–</a:t>
              </a:r>
              <a:r>
                <a:rPr lang="en-US" sz="2800" dirty="0"/>
                <a:t> </a:t>
              </a:r>
              <a:r>
                <a:rPr lang="ru-RU" sz="2800" dirty="0"/>
                <a:t>мобильная разработка</a:t>
              </a:r>
            </a:p>
            <a:p>
              <a:r>
                <a:rPr lang="en-US" sz="2800" dirty="0"/>
                <a:t>   </a:t>
              </a:r>
              <a:r>
                <a:rPr lang="ru-RU" sz="2800" dirty="0"/>
                <a:t>Игнатьева Валерия Андреевна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AC97805-8A25-97DB-F299-8523D3CFE899}"/>
              </a:ext>
            </a:extLst>
          </p:cNvPr>
          <p:cNvGrpSpPr/>
          <p:nvPr/>
        </p:nvGrpSpPr>
        <p:grpSpPr>
          <a:xfrm>
            <a:off x="1609462" y="1686671"/>
            <a:ext cx="8526968" cy="1243916"/>
            <a:chOff x="2132976" y="4857696"/>
            <a:chExt cx="7481978" cy="114450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DF78C8-1144-8BD7-E73D-EC6A46AF2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2132976" y="4857696"/>
              <a:ext cx="1956918" cy="1144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24E7DA-6F5E-F09C-721E-A7451C5A2AA1}"/>
                </a:ext>
              </a:extLst>
            </p:cNvPr>
            <p:cNvSpPr txBox="1"/>
            <p:nvPr/>
          </p:nvSpPr>
          <p:spPr>
            <a:xfrm>
              <a:off x="4365430" y="4963672"/>
              <a:ext cx="5249524" cy="877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/>
                <a:t>– компьютерная разработка </a:t>
              </a:r>
            </a:p>
            <a:p>
              <a:r>
                <a:rPr lang="ru-RU" sz="2800" dirty="0"/>
                <a:t>   Войтенко Иван Алексеевич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C4C7959-F207-4880-A117-4CE54EB6943E}"/>
              </a:ext>
            </a:extLst>
          </p:cNvPr>
          <p:cNvGrpSpPr/>
          <p:nvPr/>
        </p:nvGrpSpPr>
        <p:grpSpPr>
          <a:xfrm>
            <a:off x="1517307" y="3486654"/>
            <a:ext cx="8803102" cy="1027650"/>
            <a:chOff x="1458683" y="3272636"/>
            <a:chExt cx="8803102" cy="113788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4531C0A-94DF-6777-A5CF-67A379522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 t="13331" b="15301"/>
            <a:stretch>
              <a:fillRect/>
            </a:stretch>
          </p:blipFill>
          <p:spPr>
            <a:xfrm>
              <a:off x="1458683" y="3272636"/>
              <a:ext cx="2478833" cy="11056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E6AD20-A2C9-9A8E-1FF9-AAA46461ABCB}"/>
                </a:ext>
              </a:extLst>
            </p:cNvPr>
            <p:cNvSpPr txBox="1"/>
            <p:nvPr/>
          </p:nvSpPr>
          <p:spPr>
            <a:xfrm>
              <a:off x="4124597" y="3354068"/>
              <a:ext cx="6137188" cy="1056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/>
                <a:t>–</a:t>
              </a:r>
              <a:r>
                <a:rPr lang="en-US" sz="2800" dirty="0"/>
                <a:t> Backend</a:t>
              </a:r>
              <a:r>
                <a:rPr lang="ru-RU" sz="2800" dirty="0"/>
                <a:t>-разработка </a:t>
              </a:r>
              <a:endParaRPr lang="en-US" sz="2800" dirty="0"/>
            </a:p>
            <a:p>
              <a:r>
                <a:rPr lang="en-US" sz="2800" dirty="0"/>
                <a:t>   </a:t>
              </a:r>
              <a:r>
                <a:rPr lang="ru-RU" sz="2800" dirty="0"/>
                <a:t>Ерохина Виталина Андреевна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1710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5">
      <a:dk1>
        <a:sysClr val="windowText" lastClr="000000"/>
      </a:dk1>
      <a:lt1>
        <a:sysClr val="window" lastClr="FFFFFF"/>
      </a:lt1>
      <a:dk2>
        <a:srgbClr val="6C6D6C"/>
      </a:dk2>
      <a:lt2>
        <a:srgbClr val="E7E6E6"/>
      </a:lt2>
      <a:accent1>
        <a:srgbClr val="3B7698"/>
      </a:accent1>
      <a:accent2>
        <a:srgbClr val="28BE46"/>
      </a:accent2>
      <a:accent3>
        <a:srgbClr val="FF4460"/>
      </a:accent3>
      <a:accent4>
        <a:srgbClr val="FFB600"/>
      </a:accent4>
      <a:accent5>
        <a:srgbClr val="6573FF"/>
      </a:accent5>
      <a:accent6>
        <a:srgbClr val="76B729"/>
      </a:accent6>
      <a:hlink>
        <a:srgbClr val="00B0F0"/>
      </a:hlink>
      <a:folHlink>
        <a:srgbClr val="0082B0"/>
      </a:folHlink>
    </a:clrScheme>
    <a:fontScheme name="ТПУ202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_ИШНКБ_ТПУ_бумага_2022" id="{E92067F9-B219-473D-8CA7-E76BF7CECA97}" vid="{0258512F-E367-4D85-8A7F-92C966D94D9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SHABLON_ISHITR</Template>
  <TotalTime>1160</TotalTime>
  <Words>1508</Words>
  <Application>Microsoft Office PowerPoint</Application>
  <PresentationFormat>Широкоэкранный</PresentationFormat>
  <Paragraphs>344</Paragraphs>
  <Slides>38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4" baseType="lpstr">
      <vt:lpstr>Arial</vt:lpstr>
      <vt:lpstr>Calibri</vt:lpstr>
      <vt:lpstr>Times New Roman</vt:lpstr>
      <vt:lpstr>Verdana</vt:lpstr>
      <vt:lpstr>Wingdings</vt:lpstr>
      <vt:lpstr>Тема Office</vt:lpstr>
      <vt:lpstr>Разработка системы для организации информации и управления задачами «Летописец»</vt:lpstr>
      <vt:lpstr>ВВЕДЕНИЕ</vt:lpstr>
      <vt:lpstr>АКТУАЛЬНОСТЬ</vt:lpstr>
      <vt:lpstr>Результаты опроса</vt:lpstr>
      <vt:lpstr>Аналоги</vt:lpstr>
      <vt:lpstr>Общие требования</vt:lpstr>
      <vt:lpstr>Рабочие пространства</vt:lpstr>
      <vt:lpstr>Диаграммы использования</vt:lpstr>
      <vt:lpstr>Технологии разработки</vt:lpstr>
      <vt:lpstr>архитектура серверной части</vt:lpstr>
      <vt:lpstr>архитектура Клиентской части</vt:lpstr>
      <vt:lpstr>Макет интерфейса</vt:lpstr>
      <vt:lpstr>Десктопное приложение</vt:lpstr>
      <vt:lpstr>Data</vt:lpstr>
      <vt:lpstr>LocalStorage: saveWorkspace </vt:lpstr>
      <vt:lpstr>LocalStorage: loadWorkspace</vt:lpstr>
      <vt:lpstr>workspacecontroller</vt:lpstr>
      <vt:lpstr>API</vt:lpstr>
      <vt:lpstr>API: sync</vt:lpstr>
      <vt:lpstr>Мобильное приложение</vt:lpstr>
      <vt:lpstr>Data LayeR</vt:lpstr>
      <vt:lpstr>viewmodelS</vt:lpstr>
      <vt:lpstr>API Service: Синхронизация</vt:lpstr>
      <vt:lpstr>API Service: Сохранение</vt:lpstr>
      <vt:lpstr>Элементы Интерфейса</vt:lpstr>
      <vt:lpstr>Серверная часть</vt:lpstr>
      <vt:lpstr>Диаграмма компонентов</vt:lpstr>
      <vt:lpstr>Модели данных</vt:lpstr>
      <vt:lpstr>Сериализаторы</vt:lpstr>
      <vt:lpstr>Эндпоинты</vt:lpstr>
      <vt:lpstr>Админ-зона</vt:lpstr>
      <vt:lpstr>Безопасность</vt:lpstr>
      <vt:lpstr>Тестирование</vt:lpstr>
      <vt:lpstr>Тест-кейсы для пространств</vt:lpstr>
      <vt:lpstr>Результаты юнит-тестов</vt:lpstr>
      <vt:lpstr>Заключение</vt:lpstr>
      <vt:lpstr>Спасибо за внимание</vt:lpstr>
      <vt:lpstr>Разработка системы для организации информации и управления задачами «Летописец»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для организации информации и управления задачами «Летописец»</dc:title>
  <dc:creator>Виталина Ерохина</dc:creator>
  <cp:lastModifiedBy>Виталина Ерохина</cp:lastModifiedBy>
  <cp:revision>97</cp:revision>
  <dcterms:created xsi:type="dcterms:W3CDTF">2025-04-25T12:08:57Z</dcterms:created>
  <dcterms:modified xsi:type="dcterms:W3CDTF">2025-06-14T05:00:39Z</dcterms:modified>
</cp:coreProperties>
</file>